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F1FCA-0801-42A7-BF5B-0DE2C271F85E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DF-F896-468A-BEAB-0CA58E54F4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F1FCA-0801-42A7-BF5B-0DE2C271F85E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DF-F896-468A-BEAB-0CA58E54F4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F1FCA-0801-42A7-BF5B-0DE2C271F85E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DF-F896-468A-BEAB-0CA58E54F4F3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F1FCA-0801-42A7-BF5B-0DE2C271F85E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DF-F896-468A-BEAB-0CA58E54F4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F1FCA-0801-42A7-BF5B-0DE2C271F85E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DF-F896-468A-BEAB-0CA58E54F4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F1FCA-0801-42A7-BF5B-0DE2C271F85E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DF-F896-468A-BEAB-0CA58E54F4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F1FCA-0801-42A7-BF5B-0DE2C271F85E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DF-F896-468A-BEAB-0CA58E54F4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F1FCA-0801-42A7-BF5B-0DE2C271F85E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DF-F896-468A-BEAB-0CA58E54F4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F1FCA-0801-42A7-BF5B-0DE2C271F85E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DF-F896-468A-BEAB-0CA58E54F4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F1FCA-0801-42A7-BF5B-0DE2C271F85E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DF-F896-468A-BEAB-0CA58E54F4F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F1FCA-0801-42A7-BF5B-0DE2C271F85E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DF-F896-468A-BEAB-0CA58E54F4F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B7F1FCA-0801-42A7-BF5B-0DE2C271F85E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AF876DF-F896-468A-BEAB-0CA58E54F4F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Gravity Free-Falling Objects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02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Velocity During Vertical Motion</a:t>
            </a:r>
            <a:endParaRPr lang="en-US" dirty="0"/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438400"/>
            <a:ext cx="7467600" cy="4035425"/>
          </a:xfrm>
        </p:spPr>
        <p:txBody>
          <a:bodyPr/>
          <a:lstStyle/>
          <a:p>
            <a:pPr eaLnBrk="1" hangingPunct="1"/>
            <a:r>
              <a:rPr lang="en-US" dirty="0" smtClean="0"/>
              <a:t>From our time on planet earth, we know that when things are thrown upwards, shot upwards, jump up… they must come back down.</a:t>
            </a:r>
          </a:p>
          <a:p>
            <a:pPr eaLnBrk="1" hangingPunct="1"/>
            <a:r>
              <a:rPr lang="en-US" dirty="0" smtClean="0"/>
              <a:t>We refer to the top of this path of </a:t>
            </a:r>
            <a:br>
              <a:rPr lang="en-US" dirty="0" smtClean="0"/>
            </a:br>
            <a:r>
              <a:rPr lang="en-US" dirty="0" smtClean="0"/>
              <a:t>travel as the </a:t>
            </a:r>
            <a:r>
              <a:rPr lang="en-US" b="1" i="1" u="sng" dirty="0" smtClean="0"/>
              <a:t>apex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What is the vertical </a:t>
            </a:r>
            <a:br>
              <a:rPr lang="en-US" dirty="0" smtClean="0"/>
            </a:br>
            <a:r>
              <a:rPr lang="en-US" dirty="0" smtClean="0"/>
              <a:t>velocity at the </a:t>
            </a:r>
            <a:r>
              <a:rPr lang="en-US" b="1" i="1" u="sng" dirty="0" smtClean="0"/>
              <a:t>apex</a:t>
            </a:r>
            <a:r>
              <a:rPr lang="en-US" dirty="0" smtClean="0"/>
              <a:t>?</a:t>
            </a:r>
          </a:p>
          <a:p>
            <a:pPr eaLnBrk="1" hangingPunct="1"/>
            <a:r>
              <a:rPr lang="en-US" dirty="0" smtClean="0"/>
              <a:t>v = 0 m/s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pic>
        <p:nvPicPr>
          <p:cNvPr id="20484" name="Picture 2" descr="http://www.thatcutesite.com/uploads/2011/05/bunnies_jumping_bunny_hurdles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505200"/>
            <a:ext cx="309086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71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590800"/>
            <a:ext cx="7467600" cy="38830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If a bunny jumps straight upwards at 1 m/s, what is the velocity as it returns to the ground?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v</a:t>
            </a:r>
            <a:r>
              <a:rPr lang="en-US" baseline="-25000" dirty="0" err="1" smtClean="0"/>
              <a:t>up</a:t>
            </a:r>
            <a:r>
              <a:rPr lang="en-US" dirty="0" smtClean="0"/>
              <a:t> = v</a:t>
            </a:r>
            <a:r>
              <a:rPr lang="en-US" baseline="-25000" dirty="0" smtClean="0"/>
              <a:t>i</a:t>
            </a:r>
            <a:r>
              <a:rPr lang="en-US" dirty="0" smtClean="0"/>
              <a:t> = 1 m/s </a:t>
            </a:r>
            <a:br>
              <a:rPr lang="en-US" dirty="0" smtClean="0"/>
            </a:br>
            <a:r>
              <a:rPr lang="en-US" dirty="0" smtClean="0"/>
              <a:t>(positive because he’s moving upwards)</a:t>
            </a:r>
          </a:p>
          <a:p>
            <a:pPr eaLnBrk="1" hangingPunct="1"/>
            <a:r>
              <a:rPr lang="en-US" dirty="0" err="1" smtClean="0"/>
              <a:t>v</a:t>
            </a:r>
            <a:r>
              <a:rPr lang="en-US" baseline="-25000" dirty="0" err="1" smtClean="0"/>
              <a:t>down</a:t>
            </a:r>
            <a:r>
              <a:rPr lang="en-US" dirty="0" smtClean="0"/>
              <a:t> =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f</a:t>
            </a:r>
            <a:r>
              <a:rPr lang="en-US" dirty="0" smtClean="0"/>
              <a:t> = -1 m/s </a:t>
            </a:r>
            <a:br>
              <a:rPr lang="en-US" dirty="0" smtClean="0"/>
            </a:br>
            <a:r>
              <a:rPr lang="en-US" dirty="0" smtClean="0"/>
              <a:t>(negative because he’s moving downwards)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Only the direction of the velocity changes, the magnitude remains the same.</a:t>
            </a:r>
          </a:p>
        </p:txBody>
      </p:sp>
      <p:pic>
        <p:nvPicPr>
          <p:cNvPr id="21507" name="Picture 2" descr="http://t3.gstatic.com/images?q=tbn:ANd9GcRS1hnVCqpq-ZzmDN3ppJoHYgjC7Fs_LVqEsSTmE1k9mWJSptTyKA:cdn.attackofthecute.com/April-19-2012-02-43-45-HappyEasterBunny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2236" y="2971800"/>
            <a:ext cx="242887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1162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These variables may not be spelled out. You need to read the problem carefully and remember for these.</a:t>
            </a:r>
          </a:p>
          <a:p>
            <a:r>
              <a:rPr lang="en-US" dirty="0" smtClean="0"/>
              <a:t>These are only true for VERTICAL problems, </a:t>
            </a:r>
            <a:r>
              <a:rPr lang="en-US" b="1" i="1" u="sng" dirty="0" smtClean="0"/>
              <a:t>not</a:t>
            </a:r>
            <a:r>
              <a:rPr lang="en-US" dirty="0" smtClean="0"/>
              <a:t> horizontal problems.</a:t>
            </a:r>
          </a:p>
          <a:p>
            <a:r>
              <a:rPr lang="en-US" dirty="0" smtClean="0"/>
              <a:t>a =-g= -9.8 m/s</a:t>
            </a:r>
            <a:r>
              <a:rPr lang="en-US" baseline="30000" dirty="0" smtClean="0"/>
              <a:t>2 </a:t>
            </a:r>
            <a:r>
              <a:rPr lang="en-US" dirty="0" smtClean="0"/>
              <a:t>ON EARTH ONLY</a:t>
            </a:r>
            <a:endParaRPr lang="en-US" baseline="30000" dirty="0" smtClean="0"/>
          </a:p>
          <a:p>
            <a:r>
              <a:rPr lang="en-US" dirty="0" err="1" smtClean="0"/>
              <a:t>v</a:t>
            </a:r>
            <a:r>
              <a:rPr lang="en-US" baseline="-25000" dirty="0" err="1" smtClean="0"/>
              <a:t>apex</a:t>
            </a:r>
            <a:r>
              <a:rPr lang="en-US" dirty="0" smtClean="0"/>
              <a:t> = 0 m/s (this could be considered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f</a:t>
            </a:r>
            <a:r>
              <a:rPr lang="en-US" baseline="-25000" dirty="0" smtClean="0"/>
              <a:t> </a:t>
            </a:r>
            <a:r>
              <a:rPr lang="en-US" dirty="0" smtClean="0"/>
              <a:t>if you want to know max height)</a:t>
            </a:r>
          </a:p>
          <a:p>
            <a:r>
              <a:rPr lang="en-US" dirty="0"/>
              <a:t>v</a:t>
            </a:r>
            <a:r>
              <a:rPr lang="en-US" baseline="-25000" dirty="0" smtClean="0"/>
              <a:t>i</a:t>
            </a:r>
            <a:r>
              <a:rPr lang="en-US" dirty="0" smtClean="0"/>
              <a:t> = 0 m/s when dropped</a:t>
            </a:r>
          </a:p>
          <a:p>
            <a:r>
              <a:rPr lang="en-US" dirty="0" err="1" smtClean="0"/>
              <a:t>v</a:t>
            </a:r>
            <a:r>
              <a:rPr lang="en-US" baseline="-25000" dirty="0" err="1" smtClean="0"/>
              <a:t>up</a:t>
            </a:r>
            <a:r>
              <a:rPr lang="en-US" dirty="0" smtClean="0"/>
              <a:t> = -</a:t>
            </a:r>
            <a:r>
              <a:rPr lang="en-US" dirty="0" err="1" smtClean="0"/>
              <a:t>v</a:t>
            </a:r>
            <a:r>
              <a:rPr lang="en-US" baseline="-25000" dirty="0" err="1" smtClean="0"/>
              <a:t>down</a:t>
            </a:r>
            <a:r>
              <a:rPr lang="en-US" baseline="-25000" dirty="0" smtClean="0"/>
              <a:t> </a:t>
            </a:r>
            <a:r>
              <a:rPr lang="en-US" dirty="0" smtClean="0"/>
              <a:t>(this is useful for time in the air problems)</a:t>
            </a:r>
          </a:p>
          <a:p>
            <a:r>
              <a:rPr lang="en-US" dirty="0" smtClean="0"/>
              <a:t>When falling, vertical displacement is NEGATIVE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Hidden Variables for Free-Fall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65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object is considered to be in free-fall whenever there is nothing acting on it EXCEPT gravity.</a:t>
            </a:r>
          </a:p>
          <a:p>
            <a:r>
              <a:rPr lang="en-US" dirty="0" smtClean="0"/>
              <a:t>We ignore AIR resistance and pretend everything happens in a vacuum. </a:t>
            </a:r>
            <a:br>
              <a:rPr lang="en-US" dirty="0" smtClean="0"/>
            </a:br>
            <a:r>
              <a:rPr lang="en-US" dirty="0" smtClean="0"/>
              <a:t>(Even though we </a:t>
            </a:r>
            <a:br>
              <a:rPr lang="en-US" dirty="0" smtClean="0"/>
            </a:br>
            <a:r>
              <a:rPr lang="en-US" dirty="0" smtClean="0"/>
              <a:t>know it doesn’t)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free-fall?</a:t>
            </a:r>
            <a:endParaRPr lang="en-US" dirty="0"/>
          </a:p>
        </p:txBody>
      </p:sp>
      <p:pic>
        <p:nvPicPr>
          <p:cNvPr id="1026" name="Picture 2" descr="Image result for free-f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326" y="3995058"/>
            <a:ext cx="5089674" cy="2862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0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Motion Graphs of an object in Free-Fall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09800"/>
            <a:ext cx="3400424" cy="170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381500"/>
            <a:ext cx="4143376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569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Acceleration Due to Gravity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On our glorious home planet of earth, the fancy scientists have defined the acceleration due to gravity to be precisely…</a:t>
            </a:r>
            <a:br>
              <a:rPr lang="en-US" smtClean="0"/>
            </a:br>
            <a:r>
              <a:rPr lang="en-US" smtClean="0"/>
              <a:t>			9.80665 m/s</a:t>
            </a:r>
            <a:r>
              <a:rPr lang="en-US" baseline="30000" smtClean="0"/>
              <a:t>2</a:t>
            </a:r>
            <a:r>
              <a:rPr lang="en-US" smtClean="0"/>
              <a:t>!</a:t>
            </a:r>
          </a:p>
          <a:p>
            <a:pPr eaLnBrk="1" hangingPunct="1"/>
            <a:r>
              <a:rPr lang="en-US" smtClean="0"/>
              <a:t>We will just use 9.8 m/s</a:t>
            </a:r>
            <a:r>
              <a:rPr lang="en-US" baseline="30000" smtClean="0"/>
              <a:t>2</a:t>
            </a:r>
          </a:p>
          <a:p>
            <a:pPr eaLnBrk="1" hangingPunct="1"/>
            <a:r>
              <a:rPr lang="en-US" smtClean="0"/>
              <a:t>We physicists call this</a:t>
            </a:r>
            <a:br>
              <a:rPr lang="en-US" smtClean="0"/>
            </a:br>
            <a:r>
              <a:rPr lang="en-US" smtClean="0"/>
              <a:t>constant </a:t>
            </a:r>
            <a:r>
              <a:rPr lang="en-US" i="1" smtClean="0"/>
              <a:t>g.</a:t>
            </a:r>
            <a:endParaRPr lang="en-US" smtClean="0"/>
          </a:p>
        </p:txBody>
      </p:sp>
      <p:pic>
        <p:nvPicPr>
          <p:cNvPr id="14340" name="Picture 2" descr="http://t1.gstatic.com/images?q=tbn:ANd9GcQvG0Jtjmg8H74-Iq_YsPDDHa_ASLAb4aNjLzyxSRhKF9AB42_b:www.physics4kids.com/files/art/motion_velocity4_240x18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276600"/>
            <a:ext cx="3149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3105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Direction of vertical acceleration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Rule of thumb! If an object is slowing down, then its acceleration is in the opposite direction of its motion.</a:t>
            </a:r>
          </a:p>
          <a:p>
            <a:pPr eaLnBrk="1" hangingPunct="1"/>
            <a:r>
              <a:rPr lang="en-US" smtClean="0"/>
              <a:t>Is gravity slowing the bunny down or helping him speed up as he jumps up?</a:t>
            </a:r>
            <a:br>
              <a:rPr lang="en-US" smtClean="0"/>
            </a:br>
            <a:r>
              <a:rPr lang="en-US" smtClean="0"/>
              <a:t>				Slowing him down! That 				means acceleration needs 				to be opposite the 					direction he’s moving. 				He’s moving up (+) so</a:t>
            </a:r>
            <a:br>
              <a:rPr lang="en-US" smtClean="0"/>
            </a:br>
            <a:r>
              <a:rPr lang="en-US" smtClean="0"/>
              <a:t>				a = - 9.8 m/s</a:t>
            </a:r>
            <a:r>
              <a:rPr lang="en-US" baseline="30000" smtClean="0"/>
              <a:t>2</a:t>
            </a:r>
            <a:endParaRPr lang="en-US" smtClean="0"/>
          </a:p>
        </p:txBody>
      </p:sp>
      <p:pic>
        <p:nvPicPr>
          <p:cNvPr id="15364" name="Picture 2" descr="http://t0.gstatic.com/images?q=tbn:ANd9GcSE-i6aKwcCBDRj2fr1i_AVJn2lA7GLJGPa7JhTSLMjhNEZixXd:1.bp.blogspot.com/-PWDLK3XSsR0/TbQvxTmW-kI/AAAAAAAAKXQ/1HZFAByh2BQ/s640/easter%2Bbunny%2Brabbit%2Bjump%2Bleap%2Bleaping%2Bjumping%2B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581400"/>
            <a:ext cx="34178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2362200" y="4724400"/>
            <a:ext cx="0" cy="76200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637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467600" cy="6169025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What about this bunny? He’s on his way down.</a:t>
            </a:r>
          </a:p>
          <a:p>
            <a:pPr eaLnBrk="1" hangingPunct="1"/>
            <a:r>
              <a:rPr lang="en-US" smtClean="0"/>
              <a:t>Is the acceleration due to gravity speeding him up or slowing him down?</a:t>
            </a:r>
          </a:p>
          <a:p>
            <a:pPr eaLnBrk="1" hangingPunct="1"/>
            <a:r>
              <a:rPr lang="en-US" smtClean="0"/>
              <a:t>Speeding him up! That </a:t>
            </a:r>
            <a:br>
              <a:rPr lang="en-US" smtClean="0"/>
            </a:br>
            <a:r>
              <a:rPr lang="en-US" smtClean="0"/>
              <a:t>means acceleration is in </a:t>
            </a:r>
            <a:br>
              <a:rPr lang="en-US" smtClean="0"/>
            </a:br>
            <a:r>
              <a:rPr lang="en-US" smtClean="0"/>
              <a:t>the direction of his motion.</a:t>
            </a:r>
            <a:br>
              <a:rPr lang="en-US" smtClean="0"/>
            </a:br>
            <a:r>
              <a:rPr lang="en-US" smtClean="0"/>
              <a:t>He’s moving down (-), so</a:t>
            </a:r>
            <a:br>
              <a:rPr lang="en-US" smtClean="0"/>
            </a:br>
            <a:r>
              <a:rPr lang="en-US" smtClean="0"/>
              <a:t> a = - 9.8 m/s</a:t>
            </a:r>
            <a:r>
              <a:rPr lang="en-US" baseline="30000" smtClean="0"/>
              <a:t>2 </a:t>
            </a:r>
            <a:br>
              <a:rPr lang="en-US" baseline="30000" smtClean="0"/>
            </a:br>
            <a:r>
              <a:rPr lang="en-US" baseline="30000" smtClean="0"/>
              <a:t/>
            </a:r>
            <a:br>
              <a:rPr lang="en-US" baseline="30000" smtClean="0"/>
            </a:br>
            <a:r>
              <a:rPr lang="en-US" baseline="30000" smtClean="0"/>
              <a:t/>
            </a:r>
            <a:br>
              <a:rPr lang="en-US" baseline="30000" smtClean="0"/>
            </a:br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16387" name="Picture 2" descr="http://t1.gstatic.com/images?q=tbn:ANd9GcRCKyfPDNrGi5NPwWxW14sY8SS-9VJ_qVxmn21oeWPg88sAN4Fa_A:cutepics.org/wp-content/uploads/2013/03/20130308-1335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590800"/>
            <a:ext cx="362743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Arrow Connector 4"/>
          <p:cNvCxnSpPr/>
          <p:nvPr/>
        </p:nvCxnSpPr>
        <p:spPr>
          <a:xfrm flipH="1">
            <a:off x="6537325" y="3962400"/>
            <a:ext cx="15875" cy="121920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822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6" descr="http://cdn-static.zdnet.com/i/story/60/05/001854/discovery-dot-com-stick-figure-schoolchil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330418">
            <a:off x="1982788" y="2046288"/>
            <a:ext cx="5207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8" descr="http://t2.gstatic.com/images?q=tbn:ANd9GcTwdtlkgRkybjxuLxjwr5eJc9_jFtDBb0cl6UOyecbN8AHvaotV:vector-magz.com/wp-content/uploads/2013/08/stick-figure-clip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741110">
            <a:off x="3429000" y="5095875"/>
            <a:ext cx="8350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1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Hold up, wait a minute… they are both negative?</a:t>
            </a:r>
          </a:p>
          <a:p>
            <a:pPr eaLnBrk="1" hangingPunct="1"/>
            <a:r>
              <a:rPr lang="en-US" smtClean="0"/>
              <a:t>YES!</a:t>
            </a:r>
          </a:p>
        </p:txBody>
      </p:sp>
      <p:pic>
        <p:nvPicPr>
          <p:cNvPr id="17414" name="Picture 2" descr="http://bestclipartblog.com/clipart-pics/earth-clip-art-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2743200"/>
            <a:ext cx="2703513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>
            <a:off x="2414588" y="2925763"/>
            <a:ext cx="404812" cy="9604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886200" y="4953000"/>
            <a:ext cx="762000" cy="685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7" name="TextBox 13"/>
          <p:cNvSpPr txBox="1">
            <a:spLocks noChangeArrowheads="1"/>
          </p:cNvSpPr>
          <p:nvPr/>
        </p:nvSpPr>
        <p:spPr bwMode="auto">
          <a:xfrm>
            <a:off x="4343400" y="2819400"/>
            <a:ext cx="4146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Schoolbook" pitchFamily="18" charset="0"/>
              </a:rPr>
              <a:t>If gravity was only negative for you…</a:t>
            </a:r>
          </a:p>
        </p:txBody>
      </p:sp>
    </p:spTree>
    <p:extLst>
      <p:ext uri="{BB962C8B-B14F-4D97-AF65-F5344CB8AC3E}">
        <p14:creationId xmlns:p14="http://schemas.microsoft.com/office/powerpoint/2010/main" val="18497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6" descr="http://cdn-static.zdnet.com/i/story/60/05/001854/discovery-dot-com-stick-figure-schoolchil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330418">
            <a:off x="1982788" y="2046288"/>
            <a:ext cx="5207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8" descr="http://t2.gstatic.com/images?q=tbn:ANd9GcTwdtlkgRkybjxuLxjwr5eJc9_jFtDBb0cl6UOyecbN8AHvaotV:vector-magz.com/wp-content/uploads/2013/08/stick-figure-clip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741110">
            <a:off x="4572000" y="5172075"/>
            <a:ext cx="8350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43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8438" name="Picture 2" descr="http://bestclipartblog.com/clipart-pics/earth-clip-art-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2743200"/>
            <a:ext cx="2703513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>
            <a:off x="2414588" y="2819400"/>
            <a:ext cx="481012" cy="8080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886200" y="4953000"/>
            <a:ext cx="838200" cy="685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1" name="TextBox 10"/>
          <p:cNvSpPr txBox="1">
            <a:spLocks noChangeArrowheads="1"/>
          </p:cNvSpPr>
          <p:nvPr/>
        </p:nvSpPr>
        <p:spPr bwMode="auto">
          <a:xfrm>
            <a:off x="5334000" y="5486400"/>
            <a:ext cx="1447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Schoolbook" pitchFamily="18" charset="0"/>
              </a:rPr>
              <a:t>Help me! My gravity is broken!</a:t>
            </a:r>
          </a:p>
        </p:txBody>
      </p:sp>
    </p:spTree>
    <p:extLst>
      <p:ext uri="{BB962C8B-B14F-4D97-AF65-F5344CB8AC3E}">
        <p14:creationId xmlns:p14="http://schemas.microsoft.com/office/powerpoint/2010/main" val="64454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6" descr="http://cdn-static.zdnet.com/i/story/60/05/001854/discovery-dot-com-stick-figure-schoolchil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330418">
            <a:off x="1982788" y="2046288"/>
            <a:ext cx="5207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8" descr="http://t2.gstatic.com/images?q=tbn:ANd9GcTwdtlkgRkybjxuLxjwr5eJc9_jFtDBb0cl6UOyecbN8AHvaotV:vector-magz.com/wp-content/uploads/2013/08/stick-figure-clip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741110">
            <a:off x="3429000" y="5095875"/>
            <a:ext cx="8350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					Yay. </a:t>
            </a:r>
            <a:r>
              <a:rPr lang="en-US" smtClean="0">
                <a:sym typeface="Wingdings" pitchFamily="2" charset="2"/>
              </a:rPr>
              <a:t></a:t>
            </a:r>
            <a:endParaRPr lang="en-US" smtClean="0"/>
          </a:p>
        </p:txBody>
      </p:sp>
      <p:pic>
        <p:nvPicPr>
          <p:cNvPr id="19462" name="Picture 2" descr="http://bestclipartblog.com/clipart-pics/earth-clip-art-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2743200"/>
            <a:ext cx="2703513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>
            <a:off x="2414588" y="2819400"/>
            <a:ext cx="404812" cy="9604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2971800" y="4191000"/>
            <a:ext cx="914400" cy="762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5" name="TextBox 10"/>
          <p:cNvSpPr txBox="1">
            <a:spLocks noChangeArrowheads="1"/>
          </p:cNvSpPr>
          <p:nvPr/>
        </p:nvSpPr>
        <p:spPr bwMode="auto">
          <a:xfrm>
            <a:off x="4800600" y="3581400"/>
            <a:ext cx="2362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Schoolbook" pitchFamily="18" charset="0"/>
              </a:rPr>
              <a:t>But its not. Gravity works for everyone.</a:t>
            </a:r>
          </a:p>
        </p:txBody>
      </p:sp>
    </p:spTree>
    <p:extLst>
      <p:ext uri="{BB962C8B-B14F-4D97-AF65-F5344CB8AC3E}">
        <p14:creationId xmlns:p14="http://schemas.microsoft.com/office/powerpoint/2010/main" val="361522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460</TotalTime>
  <Words>343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Waveform</vt:lpstr>
      <vt:lpstr>Gravity Free-Falling Objects</vt:lpstr>
      <vt:lpstr>What is free-fall?</vt:lpstr>
      <vt:lpstr>Motion Graphs of an object in Free-Fall</vt:lpstr>
      <vt:lpstr>Acceleration Due to Gravity</vt:lpstr>
      <vt:lpstr>Direction of vertical acceleration</vt:lpstr>
      <vt:lpstr>PowerPoint Presentation</vt:lpstr>
      <vt:lpstr>PowerPoint Presentation</vt:lpstr>
      <vt:lpstr>PowerPoint Presentation</vt:lpstr>
      <vt:lpstr>PowerPoint Presentation</vt:lpstr>
      <vt:lpstr>Velocity During Vertical Motion</vt:lpstr>
      <vt:lpstr>PowerPoint Presentation</vt:lpstr>
      <vt:lpstr>Hidden Variables for Free-Fall Problems</vt:lpstr>
    </vt:vector>
  </TitlesOfParts>
  <Company>Round Rock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Gravity Free-Falling Objects</dc:title>
  <dc:creator>e133537</dc:creator>
  <cp:lastModifiedBy>e104077</cp:lastModifiedBy>
  <cp:revision>9</cp:revision>
  <dcterms:created xsi:type="dcterms:W3CDTF">2016-09-14T16:05:05Z</dcterms:created>
  <dcterms:modified xsi:type="dcterms:W3CDTF">2017-06-28T17:32:34Z</dcterms:modified>
</cp:coreProperties>
</file>