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7" r:id="rId7"/>
    <p:sldId id="266" r:id="rId8"/>
    <p:sldId id="262" r:id="rId9"/>
    <p:sldId id="278" r:id="rId10"/>
    <p:sldId id="279" r:id="rId11"/>
    <p:sldId id="261" r:id="rId12"/>
    <p:sldId id="276" r:id="rId13"/>
    <p:sldId id="271" r:id="rId14"/>
    <p:sldId id="27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1" d="100"/>
          <a:sy n="81" d="100"/>
        </p:scale>
        <p:origin x="-105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8B1969D8-FEAE-41D0-BF00-A01B34C6CDA5}" type="datetimeFigureOut">
              <a:rPr lang="en-US"/>
              <a:pPr>
                <a:defRPr/>
              </a:pPr>
              <a:t>11/11/2016</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428CB580-873C-4584-9811-CC4754163F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B8C37F1-05A6-4A57-80AB-F62D4148AABE}" type="datetimeFigureOut">
              <a:rPr lang="en-US"/>
              <a:pPr>
                <a:defRPr/>
              </a:pPr>
              <a:t>11/11/2016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2D9DDEE-E850-49F6-BBDF-C0A6361CC6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5C22BBD-F468-4BE5-9C3C-384892A508F1}" type="datetimeFigureOut">
              <a:rPr lang="en-US"/>
              <a:pPr>
                <a:defRPr/>
              </a:pPr>
              <a:t>11/11/2016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F84E086-B832-4764-AF08-85B90BFCE4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99AF747-F97C-4AC5-AD29-F93156B9A89C}" type="datetimeFigureOut">
              <a:rPr lang="en-US"/>
              <a:pPr>
                <a:defRPr/>
              </a:pPr>
              <a:t>11/11/2016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AE65634-A28F-4FED-BFF6-71B0D0D25D2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B2FFAA30-EE6C-429F-A803-F1E60A5F2724}" type="datetimeFigureOut">
              <a:rPr lang="en-US"/>
              <a:pPr>
                <a:defRPr/>
              </a:pPr>
              <a:t>11/11/2016</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2206C281-5820-4E90-B3DE-E9C32C7FE57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DD5E62E-FCF1-4F75-8F20-318700CDD3C0}" type="datetimeFigureOut">
              <a:rPr lang="en-US"/>
              <a:pPr>
                <a:defRPr/>
              </a:pPr>
              <a:t>11/11/2016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4025AFF-0BCC-4C1B-870A-3753D9E6A8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41D092AE-8800-4D21-AB54-2070AAC15EC6}" type="datetimeFigureOut">
              <a:rPr lang="en-US"/>
              <a:pPr>
                <a:defRPr/>
              </a:pPr>
              <a:t>11/11/2016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DD136D45-B192-49A7-BAFF-C3D1C113BF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36D63011-EC8D-4A1D-B639-6D61BB470023}" type="datetimeFigureOut">
              <a:rPr lang="en-US"/>
              <a:pPr>
                <a:defRPr/>
              </a:pPr>
              <a:t>11/11/2016</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FB5BBDCC-6424-4D98-BDB0-A0AAE16278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37C48F04-4668-4971-A68D-1BD2B80F9A39}" type="datetimeFigureOut">
              <a:rPr lang="en-US"/>
              <a:pPr>
                <a:defRPr/>
              </a:pPr>
              <a:t>11/11/2016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D03F04D-6EC8-4186-A938-6D21FBDA21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FC513498-8AC5-426D-AFB9-9288B0869E75}" type="datetimeFigureOut">
              <a:rPr lang="en-US"/>
              <a:pPr>
                <a:defRPr/>
              </a:pPr>
              <a:t>11/11/2016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4422E9CD-82F4-434C-AB81-ACD77DC6B5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363AEA14-7918-4DC9-B0D3-2EB44F0FB071}" type="datetimeFigureOut">
              <a:rPr lang="en-US"/>
              <a:pPr>
                <a:defRPr/>
              </a:pPr>
              <a:t>11/11/2016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29DD053-38DE-4381-B32B-934A4E9F487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83114AFD-67FD-47A4-B438-FDE9FBE3A594}" type="datetimeFigureOut">
              <a:rPr lang="en-US"/>
              <a:pPr>
                <a:defRPr/>
              </a:pPr>
              <a:t>11/11/2016</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961FB93A-277D-42D1-9285-4AFD5BF0D6CB}"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4" r:id="rId4"/>
    <p:sldLayoutId id="2147483735" r:id="rId5"/>
    <p:sldLayoutId id="2147483739" r:id="rId6"/>
    <p:sldLayoutId id="2147483740" r:id="rId7"/>
    <p:sldLayoutId id="2147483741" r:id="rId8"/>
    <p:sldLayoutId id="2147483742" r:id="rId9"/>
    <p:sldLayoutId id="2147483736" r:id="rId10"/>
    <p:sldLayoutId id="2147483743"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en-US" smtClean="0"/>
              <a:t>Momentum and Impulse</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 in real life</a:t>
            </a:r>
            <a:endParaRPr lang="en-US" dirty="0"/>
          </a:p>
        </p:txBody>
      </p:sp>
      <p:sp>
        <p:nvSpPr>
          <p:cNvPr id="3" name="Content Placeholder 2"/>
          <p:cNvSpPr>
            <a:spLocks noGrp="1"/>
          </p:cNvSpPr>
          <p:nvPr>
            <p:ph sz="quarter" idx="1"/>
          </p:nvPr>
        </p:nvSpPr>
        <p:spPr/>
        <p:txBody>
          <a:bodyPr/>
          <a:lstStyle/>
          <a:p>
            <a:pPr>
              <a:buNone/>
            </a:pPr>
            <a:r>
              <a:rPr lang="en-US" dirty="0" smtClean="0"/>
              <a:t>		This idea of impulse is what car companies use when designing air bags. Because the impulse applied to you is going to be equal to your change in momentum, there are two quantities that can be manipulated: force and time.</a:t>
            </a:r>
          </a:p>
          <a:p>
            <a:pPr>
              <a:buNone/>
            </a:pPr>
            <a:endParaRPr lang="en-US" dirty="0" smtClean="0"/>
          </a:p>
          <a:p>
            <a:pPr>
              <a:buNone/>
            </a:pPr>
            <a:r>
              <a:rPr lang="en-US" dirty="0" smtClean="0"/>
              <a:t>		When you increase the amount of time in a collision, the force experienced decreases. Airbags use this idea to lessen the force you feel during a crash. If the time of the collision is shortened, the force experienced increases.</a:t>
            </a:r>
            <a:endParaRPr lang="en-US" dirty="0"/>
          </a:p>
        </p:txBody>
      </p:sp>
    </p:spTree>
    <p:extLst>
      <p:ext uri="{BB962C8B-B14F-4D97-AF65-F5344CB8AC3E}">
        <p14:creationId xmlns:p14="http://schemas.microsoft.com/office/powerpoint/2010/main" val="3234141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Practice</a:t>
            </a:r>
          </a:p>
        </p:txBody>
      </p:sp>
      <p:sp>
        <p:nvSpPr>
          <p:cNvPr id="3" name="Content Placeholder 2"/>
          <p:cNvSpPr>
            <a:spLocks noGrp="1"/>
          </p:cNvSpPr>
          <p:nvPr>
            <p:ph sz="quarter" idx="1"/>
          </p:nvPr>
        </p:nvSpPr>
        <p:spPr>
          <a:xfrm>
            <a:off x="457200" y="1219200"/>
            <a:ext cx="8229600" cy="4937125"/>
          </a:xfrm>
        </p:spPr>
        <p:txBody>
          <a:bodyPr>
            <a:normAutofit/>
          </a:bodyPr>
          <a:lstStyle/>
          <a:p>
            <a:pPr marL="274320" indent="-274320" eaLnBrk="1" fontAlgn="auto" hangingPunct="1">
              <a:spcAft>
                <a:spcPts val="0"/>
              </a:spcAft>
              <a:buFont typeface="Wingdings 3"/>
              <a:buChar char=""/>
              <a:defRPr/>
            </a:pPr>
            <a:r>
              <a:rPr lang="en-US" dirty="0" smtClean="0"/>
              <a:t>Jennifer, who has a mass of 50.0 kg, is riding at 35.0 m/s in her red sports car when she must suddenly slam on the brakes to avoid hitting a deer crossing the road. She strikes the air bag, that brings her body to a stop in 0.500 s.  What average force does the seat belt exert on her?</a:t>
            </a:r>
          </a:p>
          <a:p>
            <a:pPr marL="274320" indent="-274320" eaLnBrk="1" fontAlgn="auto" hangingPunct="1">
              <a:spcAft>
                <a:spcPts val="0"/>
              </a:spcAft>
              <a:buFont typeface="Wingdings 3"/>
              <a:buChar char=""/>
              <a:defRPr/>
            </a:pPr>
            <a:endParaRPr lang="en-US" dirty="0" smtClean="0"/>
          </a:p>
          <a:p>
            <a:pPr marL="274320" indent="-274320" eaLnBrk="1" fontAlgn="auto" hangingPunct="1">
              <a:spcAft>
                <a:spcPts val="0"/>
              </a:spcAft>
              <a:buFont typeface="Wingdings 3"/>
              <a:buChar char=""/>
              <a:defRPr/>
            </a:pPr>
            <a:endParaRPr lang="en-US" dirty="0" smtClean="0"/>
          </a:p>
          <a:p>
            <a:pPr marL="274320" indent="-274320" eaLnBrk="1" fontAlgn="auto" hangingPunct="1">
              <a:spcAft>
                <a:spcPts val="0"/>
              </a:spcAft>
              <a:buFont typeface="Wingdings 3"/>
              <a:buChar char=""/>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quarter" idx="1"/>
          </p:nvPr>
        </p:nvSpPr>
        <p:spPr/>
        <p:txBody>
          <a:bodyPr/>
          <a:lstStyle/>
          <a:p>
            <a:r>
              <a:rPr lang="en-US" dirty="0"/>
              <a:t>If Jennifer had </a:t>
            </a:r>
            <a:r>
              <a:rPr lang="en-US" u="sng" dirty="0"/>
              <a:t>not</a:t>
            </a:r>
            <a:r>
              <a:rPr lang="en-US" dirty="0"/>
              <a:t> been wearing her seat belt and not had an air bag, then the windshield would have stopped her head in 0.002 s. What average force would the windshield have exerted on her?</a:t>
            </a:r>
          </a:p>
          <a:p>
            <a:endParaRPr lang="en-US" dirty="0"/>
          </a:p>
        </p:txBody>
      </p:sp>
    </p:spTree>
    <p:extLst>
      <p:ext uri="{BB962C8B-B14F-4D97-AF65-F5344CB8AC3E}">
        <p14:creationId xmlns:p14="http://schemas.microsoft.com/office/powerpoint/2010/main" val="4115622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Impulse-Momentum</a:t>
            </a:r>
          </a:p>
        </p:txBody>
      </p:sp>
      <p:sp>
        <p:nvSpPr>
          <p:cNvPr id="9219" name="Content Placeholder 2"/>
          <p:cNvSpPr>
            <a:spLocks noGrp="1"/>
          </p:cNvSpPr>
          <p:nvPr>
            <p:ph sz="quarter" idx="1"/>
          </p:nvPr>
        </p:nvSpPr>
        <p:spPr/>
        <p:txBody>
          <a:bodyPr/>
          <a:lstStyle/>
          <a:p>
            <a:pPr eaLnBrk="1" hangingPunct="1"/>
            <a:r>
              <a:rPr lang="en-US" dirty="0" smtClean="0"/>
              <a:t>A force is applied to a 2200 kilogram car initially at rest for 10 seconds. If resulting velocity of the car is 3 m/s, what was the force that was applied?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Notes in brief</a:t>
            </a:r>
          </a:p>
        </p:txBody>
      </p:sp>
      <p:sp>
        <p:nvSpPr>
          <p:cNvPr id="10243" name="Content Placeholder 2"/>
          <p:cNvSpPr>
            <a:spLocks noGrp="1"/>
          </p:cNvSpPr>
          <p:nvPr>
            <p:ph sz="quarter" idx="1"/>
          </p:nvPr>
        </p:nvSpPr>
        <p:spPr>
          <a:xfrm>
            <a:off x="609600" y="1447800"/>
            <a:ext cx="8077200" cy="4572000"/>
          </a:xfrm>
        </p:spPr>
        <p:txBody>
          <a:bodyPr/>
          <a:lstStyle/>
          <a:p>
            <a:pPr eaLnBrk="1" hangingPunct="1"/>
            <a:r>
              <a:rPr lang="en-US" dirty="0" smtClean="0"/>
              <a:t>Momentum: p = m • v</a:t>
            </a:r>
            <a:br>
              <a:rPr lang="en-US" dirty="0" smtClean="0"/>
            </a:br>
            <a:endParaRPr lang="en-US" dirty="0" smtClean="0"/>
          </a:p>
          <a:p>
            <a:pPr eaLnBrk="1" hangingPunct="1"/>
            <a:r>
              <a:rPr lang="en-US" dirty="0" smtClean="0"/>
              <a:t>Impulse: J = F • t</a:t>
            </a:r>
            <a:br>
              <a:rPr lang="en-US" dirty="0" smtClean="0"/>
            </a:br>
            <a:endParaRPr lang="en-US" dirty="0" smtClean="0"/>
          </a:p>
          <a:p>
            <a:pPr eaLnBrk="1" hangingPunct="1"/>
            <a:r>
              <a:rPr lang="en-US" dirty="0" smtClean="0"/>
              <a:t>Impulse-momentum: F • t = m • ∆v</a:t>
            </a:r>
            <a:br>
              <a:rPr lang="en-US" dirty="0" smtClean="0"/>
            </a:br>
            <a:endParaRPr lang="en-US" dirty="0" smtClean="0"/>
          </a:p>
          <a:p>
            <a:pPr eaLnBrk="1" hangingPunct="1"/>
            <a:r>
              <a:rPr lang="en-US" dirty="0" smtClean="0"/>
              <a:t>Conservation of momentum: </a:t>
            </a:r>
            <a:r>
              <a:rPr lang="en-US" dirty="0" err="1" smtClean="0"/>
              <a:t>momentum</a:t>
            </a:r>
            <a:r>
              <a:rPr lang="en-US" baseline="-25000" dirty="0" err="1" smtClean="0"/>
              <a:t>initial</a:t>
            </a:r>
            <a:r>
              <a:rPr lang="en-US" dirty="0" smtClean="0"/>
              <a:t>=</a:t>
            </a:r>
            <a:r>
              <a:rPr lang="en-US" dirty="0" err="1" smtClean="0"/>
              <a:t>momentum</a:t>
            </a:r>
            <a:r>
              <a:rPr lang="en-US" baseline="-25000" dirty="0" err="1" smtClean="0"/>
              <a:t>final</a:t>
            </a:r>
            <a:r>
              <a:rPr lang="en-US" baseline="-25000" dirty="0" smtClean="0"/>
              <a:t/>
            </a:r>
            <a:br>
              <a:rPr lang="en-US" baseline="-25000" dirty="0" smtClean="0"/>
            </a:br>
            <a:endParaRPr lang="en-US" baseline="-25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What is Momentum?</a:t>
            </a:r>
          </a:p>
        </p:txBody>
      </p:sp>
      <p:sp>
        <p:nvSpPr>
          <p:cNvPr id="11267" name="Content Placeholder 2"/>
          <p:cNvSpPr>
            <a:spLocks noGrp="1"/>
          </p:cNvSpPr>
          <p:nvPr>
            <p:ph sz="quarter" idx="1"/>
          </p:nvPr>
        </p:nvSpPr>
        <p:spPr>
          <a:xfrm>
            <a:off x="457200" y="1219200"/>
            <a:ext cx="8229600" cy="4937125"/>
          </a:xfrm>
        </p:spPr>
        <p:txBody>
          <a:bodyPr/>
          <a:lstStyle/>
          <a:p>
            <a:pPr eaLnBrk="1" hangingPunct="1"/>
            <a:r>
              <a:rPr lang="en-US" smtClean="0"/>
              <a:t>The word momentum is used a lot in sports.</a:t>
            </a:r>
          </a:p>
          <a:p>
            <a:pPr eaLnBrk="1" hangingPunct="1"/>
            <a:endParaRPr lang="en-US" smtClean="0"/>
          </a:p>
          <a:p>
            <a:pPr eaLnBrk="1" hangingPunct="1"/>
            <a:r>
              <a:rPr lang="en-US" smtClean="0"/>
              <a:t>A team with momentum is on the move and will be hard to stop.</a:t>
            </a:r>
          </a:p>
          <a:p>
            <a:pPr eaLnBrk="1" hangingPunct="1"/>
            <a:endParaRPr lang="en-US" smtClean="0"/>
          </a:p>
          <a:p>
            <a:pPr eaLnBrk="1" hangingPunct="1"/>
            <a:r>
              <a:rPr lang="en-US" smtClean="0"/>
              <a:t>A team with a lot of momentum is REALLY on the move and will be REALLY hard to stop.</a:t>
            </a:r>
          </a:p>
          <a:p>
            <a:pPr eaLnBrk="1" hangingPunct="1"/>
            <a:endParaRPr lang="en-US" smtClean="0"/>
          </a:p>
          <a:p>
            <a:pPr eaLnBrk="1" hangingPunct="1"/>
            <a:r>
              <a:rPr lang="en-US" smtClean="0"/>
              <a:t>For once, the English language uses it right!</a:t>
            </a:r>
          </a:p>
        </p:txBody>
      </p:sp>
      <p:pic>
        <p:nvPicPr>
          <p:cNvPr id="11268" name="Picture 6" descr="C:\Users\e131795\AppData\Local\Microsoft\Windows\Temporary Internet Files\Content.IE5\8U5XGMSI\MC900440476[1].wmf"/>
          <p:cNvPicPr>
            <a:picLocks noChangeAspect="1" noChangeArrowheads="1"/>
          </p:cNvPicPr>
          <p:nvPr/>
        </p:nvPicPr>
        <p:blipFill>
          <a:blip r:embed="rId2" cstate="print"/>
          <a:srcRect/>
          <a:stretch>
            <a:fillRect/>
          </a:stretch>
        </p:blipFill>
        <p:spPr bwMode="auto">
          <a:xfrm>
            <a:off x="7010400" y="4191000"/>
            <a:ext cx="1597025" cy="196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Momentum Defined</a:t>
            </a:r>
          </a:p>
        </p:txBody>
      </p:sp>
      <p:sp>
        <p:nvSpPr>
          <p:cNvPr id="3" name="Content Placeholder 2"/>
          <p:cNvSpPr>
            <a:spLocks noGrp="1"/>
          </p:cNvSpPr>
          <p:nvPr>
            <p:ph sz="quarter" idx="1"/>
          </p:nvPr>
        </p:nvSpPr>
        <p:spPr>
          <a:xfrm>
            <a:off x="457200" y="1219200"/>
            <a:ext cx="8229600" cy="4937125"/>
          </a:xfrm>
        </p:spPr>
        <p:txBody>
          <a:bodyPr>
            <a:normAutofit/>
          </a:bodyPr>
          <a:lstStyle/>
          <a:p>
            <a:pPr marL="274320" indent="-274320" eaLnBrk="1" fontAlgn="auto" hangingPunct="1">
              <a:spcAft>
                <a:spcPts val="0"/>
              </a:spcAft>
              <a:buFont typeface="Wingdings 3"/>
              <a:buChar char=""/>
              <a:defRPr/>
            </a:pPr>
            <a:r>
              <a:rPr lang="en-US" dirty="0" smtClean="0"/>
              <a:t>Momentum is mass in motion.</a:t>
            </a:r>
          </a:p>
          <a:p>
            <a:pPr marL="274320" indent="-274320" eaLnBrk="1" fontAlgn="auto" hangingPunct="1">
              <a:spcAft>
                <a:spcPts val="0"/>
              </a:spcAft>
              <a:buFont typeface="Wingdings 3"/>
              <a:buChar char=""/>
              <a:defRPr/>
            </a:pPr>
            <a:r>
              <a:rPr lang="en-US" dirty="0" smtClean="0"/>
              <a:t>Momentum is a vector.</a:t>
            </a:r>
            <a:br>
              <a:rPr lang="en-US" dirty="0" smtClean="0"/>
            </a:br>
            <a:endParaRPr lang="en-US" dirty="0" smtClean="0"/>
          </a:p>
          <a:p>
            <a:pPr marL="274320" indent="-274320" eaLnBrk="1" fontAlgn="auto" hangingPunct="1">
              <a:spcAft>
                <a:spcPts val="0"/>
              </a:spcAft>
              <a:buFont typeface="Wingdings 3"/>
              <a:buChar char=""/>
              <a:defRPr/>
            </a:pPr>
            <a:r>
              <a:rPr lang="en-US" dirty="0"/>
              <a:t>Momentum is directly proportional to mass and directly proportional to velocity.</a:t>
            </a:r>
          </a:p>
          <a:p>
            <a:pPr marL="274320" indent="-274320" eaLnBrk="1" fontAlgn="auto" hangingPunct="1">
              <a:spcAft>
                <a:spcPts val="0"/>
              </a:spcAft>
              <a:buFont typeface="Wingdings 3"/>
              <a:buChar char=""/>
              <a:defRPr/>
            </a:pPr>
            <a:endParaRPr lang="en-US" dirty="0" smtClean="0"/>
          </a:p>
          <a:p>
            <a:pPr marL="274320" indent="-274320" eaLnBrk="1" fontAlgn="auto" hangingPunct="1">
              <a:spcAft>
                <a:spcPts val="0"/>
              </a:spcAft>
              <a:buFont typeface="Wingdings 3"/>
              <a:buChar char=""/>
              <a:defRPr/>
            </a:pPr>
            <a:r>
              <a:rPr lang="en-US" dirty="0" smtClean="0"/>
              <a:t>Momentum = mass x velocity</a:t>
            </a:r>
          </a:p>
          <a:p>
            <a:pPr marL="274320" indent="-274320" eaLnBrk="1" fontAlgn="auto" hangingPunct="1">
              <a:spcAft>
                <a:spcPts val="0"/>
              </a:spcAft>
              <a:buFont typeface="Wingdings 3"/>
              <a:buChar char=""/>
              <a:defRPr/>
            </a:pPr>
            <a:r>
              <a:rPr lang="en-US" dirty="0" smtClean="0"/>
              <a:t>p = m • v</a:t>
            </a:r>
          </a:p>
          <a:p>
            <a:pPr marL="274320" indent="-274320" eaLnBrk="1" fontAlgn="auto" hangingPunct="1">
              <a:spcAft>
                <a:spcPts val="0"/>
              </a:spcAft>
              <a:buFont typeface="Wingdings 3"/>
              <a:buNone/>
              <a:defRPr/>
            </a:pPr>
            <a:endParaRPr lang="en-US" dirty="0" smtClean="0"/>
          </a:p>
          <a:p>
            <a:pPr marL="274320" indent="-274320" eaLnBrk="1" fontAlgn="auto" hangingPunct="1">
              <a:spcAft>
                <a:spcPts val="0"/>
              </a:spcAft>
              <a:buFont typeface="Wingdings 3"/>
              <a:buChar char=""/>
              <a:defRPr/>
            </a:pPr>
            <a:r>
              <a:rPr lang="en-US" dirty="0" smtClean="0"/>
              <a:t>The unit of momentum is kg • m/s.</a:t>
            </a:r>
          </a:p>
        </p:txBody>
      </p:sp>
      <p:pic>
        <p:nvPicPr>
          <p:cNvPr id="12296" name="Picture 9" descr="http://www.batesville.k12.in.us/physics/phynet/mechanics/momentum/Images/elephant_momentum.gif"/>
          <p:cNvPicPr>
            <a:picLocks noChangeAspect="1" noChangeArrowheads="1"/>
          </p:cNvPicPr>
          <p:nvPr/>
        </p:nvPicPr>
        <p:blipFill>
          <a:blip r:embed="rId2" cstate="print"/>
          <a:srcRect/>
          <a:stretch>
            <a:fillRect/>
          </a:stretch>
        </p:blipFill>
        <p:spPr bwMode="auto">
          <a:xfrm>
            <a:off x="5334000" y="3276600"/>
            <a:ext cx="3522518" cy="2057400"/>
          </a:xfrm>
          <a:prstGeom prst="rect">
            <a:avLst/>
          </a:prstGeom>
          <a:noFill/>
          <a:ln w="9525">
            <a:noFill/>
            <a:miter lim="800000"/>
            <a:headEnd/>
            <a:tailEnd/>
          </a:ln>
        </p:spPr>
      </p:pic>
      <p:pic>
        <p:nvPicPr>
          <p:cNvPr id="12297" name="Picture 11" descr="http://t1.gstatic.com/images?q=tbn:ANd9GcQ6KD0YUCb_-56QOVbMevcJRgBimBvuAHLUZ1i9rIOmbdYzXjD6"/>
          <p:cNvPicPr>
            <a:picLocks noChangeAspect="1" noChangeArrowheads="1"/>
          </p:cNvPicPr>
          <p:nvPr/>
        </p:nvPicPr>
        <p:blipFill>
          <a:blip r:embed="rId3" cstate="print"/>
          <a:srcRect/>
          <a:stretch>
            <a:fillRect/>
          </a:stretch>
        </p:blipFill>
        <p:spPr bwMode="auto">
          <a:xfrm>
            <a:off x="5638800" y="609600"/>
            <a:ext cx="228600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Practice</a:t>
            </a:r>
          </a:p>
        </p:txBody>
      </p:sp>
      <p:sp>
        <p:nvSpPr>
          <p:cNvPr id="13315" name="Content Placeholder 2"/>
          <p:cNvSpPr>
            <a:spLocks noGrp="1"/>
          </p:cNvSpPr>
          <p:nvPr>
            <p:ph sz="quarter" idx="1"/>
          </p:nvPr>
        </p:nvSpPr>
        <p:spPr>
          <a:xfrm>
            <a:off x="457200" y="1219200"/>
            <a:ext cx="8229600" cy="4937125"/>
          </a:xfrm>
        </p:spPr>
        <p:txBody>
          <a:bodyPr/>
          <a:lstStyle/>
          <a:p>
            <a:pPr eaLnBrk="1" hangingPunct="1"/>
            <a:r>
              <a:rPr lang="en-US" dirty="0" smtClean="0"/>
              <a:t>Determine the momentum of a ...</a:t>
            </a:r>
          </a:p>
          <a:p>
            <a:pPr lvl="1" eaLnBrk="1" hangingPunct="1"/>
            <a:r>
              <a:rPr lang="en-US" dirty="0" smtClean="0"/>
              <a:t>a. 60-kg halfback moving eastward at 9 m/s.</a:t>
            </a:r>
          </a:p>
          <a:p>
            <a:pPr lvl="1" eaLnBrk="1" hangingPunct="1"/>
            <a:endParaRPr lang="en-US" dirty="0" smtClean="0"/>
          </a:p>
          <a:p>
            <a:pPr lvl="1" eaLnBrk="1" hangingPunct="1"/>
            <a:endParaRPr lang="en-US" dirty="0" smtClean="0"/>
          </a:p>
          <a:p>
            <a:pPr lvl="1" eaLnBrk="1" hangingPunct="1"/>
            <a:endParaRPr lang="en-US" dirty="0" smtClean="0"/>
          </a:p>
          <a:p>
            <a:pPr lvl="1" eaLnBrk="1" hangingPunct="1"/>
            <a:r>
              <a:rPr lang="en-US" dirty="0" smtClean="0"/>
              <a:t>b. 1000-kg car moving northward at 20 m/s.</a:t>
            </a:r>
          </a:p>
          <a:p>
            <a:pPr lvl="1" eaLnBrk="1" hangingPunct="1"/>
            <a:endParaRPr lang="en-US" dirty="0" smtClean="0"/>
          </a:p>
          <a:p>
            <a:pPr lvl="1" eaLnBrk="1" hangingPunct="1"/>
            <a:endParaRPr lang="en-US" dirty="0" smtClean="0"/>
          </a:p>
          <a:p>
            <a:pPr lvl="1" eaLnBrk="1" hangingPunct="1"/>
            <a:endParaRPr lang="en-US" dirty="0" smtClean="0"/>
          </a:p>
          <a:p>
            <a:pPr lvl="1" eaLnBrk="1" hangingPunct="1"/>
            <a:r>
              <a:rPr lang="en-US" dirty="0" smtClean="0"/>
              <a:t>c. 40-kg freshman moving southward at 2 m/s.</a:t>
            </a:r>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Impulse</a:t>
            </a:r>
          </a:p>
        </p:txBody>
      </p:sp>
      <p:sp>
        <p:nvSpPr>
          <p:cNvPr id="14339" name="Content Placeholder 2"/>
          <p:cNvSpPr>
            <a:spLocks noGrp="1"/>
          </p:cNvSpPr>
          <p:nvPr>
            <p:ph sz="quarter" idx="1"/>
          </p:nvPr>
        </p:nvSpPr>
        <p:spPr>
          <a:xfrm>
            <a:off x="457200" y="1219200"/>
            <a:ext cx="8229600" cy="4937125"/>
          </a:xfrm>
        </p:spPr>
        <p:txBody>
          <a:bodyPr/>
          <a:lstStyle/>
          <a:p>
            <a:pPr eaLnBrk="1" hangingPunct="1"/>
            <a:r>
              <a:rPr lang="en-US" dirty="0" smtClean="0"/>
              <a:t>How would you stop something with a lot of momentum?</a:t>
            </a:r>
          </a:p>
          <a:p>
            <a:pPr eaLnBrk="1" hangingPunct="1"/>
            <a:endParaRPr lang="en-US" dirty="0" smtClean="0"/>
          </a:p>
          <a:p>
            <a:pPr eaLnBrk="1" hangingPunct="1"/>
            <a:r>
              <a:rPr lang="en-US" dirty="0" smtClean="0"/>
              <a:t>You would have to apply a force!</a:t>
            </a:r>
          </a:p>
          <a:p>
            <a:pPr eaLnBrk="1" hangingPunct="1"/>
            <a:endParaRPr lang="en-US" dirty="0" smtClean="0"/>
          </a:p>
          <a:p>
            <a:pPr eaLnBrk="1" hangingPunct="1"/>
            <a:r>
              <a:rPr lang="en-US" dirty="0" smtClean="0"/>
              <a:t>Impulse = Force x time</a:t>
            </a:r>
          </a:p>
          <a:p>
            <a:pPr eaLnBrk="1" hangingPunct="1"/>
            <a:r>
              <a:rPr lang="en-US" dirty="0" smtClean="0"/>
              <a:t>J = F • ∆ t</a:t>
            </a:r>
          </a:p>
          <a:p>
            <a:pPr eaLnBrk="1" hangingPunct="1"/>
            <a:endParaRPr lang="en-US" dirty="0" smtClean="0"/>
          </a:p>
          <a:p>
            <a:pPr eaLnBrk="1" hangingPunct="1"/>
            <a:r>
              <a:rPr lang="en-US" dirty="0" smtClean="0"/>
              <a:t>Impulse = change in momentum</a:t>
            </a:r>
          </a:p>
          <a:p>
            <a:pPr eaLnBrk="1" hangingPunct="1"/>
            <a:r>
              <a:rPr lang="en-US" dirty="0" smtClean="0"/>
              <a:t>J = ∆p</a:t>
            </a:r>
          </a:p>
          <a:p>
            <a:pPr eaLnBrk="1" hangingPunct="1"/>
            <a:r>
              <a:rPr lang="en-US" dirty="0" smtClean="0"/>
              <a:t>F • ∆ t = m • ∆v</a:t>
            </a:r>
          </a:p>
        </p:txBody>
      </p:sp>
      <p:pic>
        <p:nvPicPr>
          <p:cNvPr id="14340" name="Picture 5" descr="http://www.physicsclassroom.com/Class/momentum/u4l1b2.gif"/>
          <p:cNvPicPr>
            <a:picLocks noChangeAspect="1" noChangeArrowheads="1"/>
          </p:cNvPicPr>
          <p:nvPr/>
        </p:nvPicPr>
        <p:blipFill>
          <a:blip r:embed="rId2" cstate="print"/>
          <a:srcRect/>
          <a:stretch>
            <a:fillRect/>
          </a:stretch>
        </p:blipFill>
        <p:spPr bwMode="auto">
          <a:xfrm>
            <a:off x="5791200" y="2438400"/>
            <a:ext cx="2743200" cy="3370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quarter" idx="1"/>
          </p:nvPr>
        </p:nvSpPr>
        <p:spPr/>
        <p:txBody>
          <a:bodyPr/>
          <a:lstStyle/>
          <a:p>
            <a:pPr eaLnBrk="1" hangingPunct="1"/>
            <a:r>
              <a:rPr lang="en-US" dirty="0"/>
              <a:t>Determine the </a:t>
            </a:r>
            <a:r>
              <a:rPr lang="en-US" dirty="0" smtClean="0"/>
              <a:t>impulse when...</a:t>
            </a:r>
            <a:endParaRPr lang="en-US" dirty="0"/>
          </a:p>
          <a:p>
            <a:pPr lvl="1" eaLnBrk="1" hangingPunct="1"/>
            <a:r>
              <a:rPr lang="en-US" dirty="0"/>
              <a:t>a. </a:t>
            </a:r>
            <a:r>
              <a:rPr lang="en-US" dirty="0" smtClean="0"/>
              <a:t>a 20 N force is applied for 0.2 seconds</a:t>
            </a:r>
            <a:endParaRPr lang="en-US" dirty="0"/>
          </a:p>
          <a:p>
            <a:pPr lvl="1" eaLnBrk="1" hangingPunct="1"/>
            <a:endParaRPr lang="en-US" dirty="0"/>
          </a:p>
          <a:p>
            <a:pPr lvl="1" eaLnBrk="1" hangingPunct="1"/>
            <a:endParaRPr lang="en-US" dirty="0"/>
          </a:p>
          <a:p>
            <a:pPr lvl="1" eaLnBrk="1" hangingPunct="1"/>
            <a:endParaRPr lang="en-US" dirty="0"/>
          </a:p>
          <a:p>
            <a:pPr lvl="1" eaLnBrk="1" hangingPunct="1"/>
            <a:r>
              <a:rPr lang="en-US" dirty="0"/>
              <a:t>b. </a:t>
            </a:r>
            <a:r>
              <a:rPr lang="en-US" dirty="0" smtClean="0"/>
              <a:t>a 100 N force is applied for 3 seconds</a:t>
            </a:r>
            <a:endParaRPr lang="en-US" dirty="0"/>
          </a:p>
          <a:p>
            <a:pPr lvl="1" eaLnBrk="1" hangingPunct="1"/>
            <a:endParaRPr lang="en-US" dirty="0"/>
          </a:p>
          <a:p>
            <a:pPr lvl="1" eaLnBrk="1" hangingPunct="1"/>
            <a:endParaRPr lang="en-US" dirty="0"/>
          </a:p>
          <a:p>
            <a:pPr lvl="1" eaLnBrk="1" hangingPunct="1"/>
            <a:endParaRPr lang="en-US" dirty="0"/>
          </a:p>
          <a:p>
            <a:pPr lvl="1" eaLnBrk="1" hangingPunct="1"/>
            <a:r>
              <a:rPr lang="en-US" dirty="0"/>
              <a:t>c. </a:t>
            </a:r>
            <a:r>
              <a:rPr lang="en-US" dirty="0" smtClean="0"/>
              <a:t>a 200 N force is applied for 8 seconds</a:t>
            </a:r>
            <a:endParaRPr lang="en-US" dirty="0"/>
          </a:p>
          <a:p>
            <a:pPr eaLnBrk="1" hangingPunct="1"/>
            <a:endParaRPr lang="en-US" dirty="0"/>
          </a:p>
          <a:p>
            <a:endParaRPr lang="en-US" dirty="0"/>
          </a:p>
        </p:txBody>
      </p:sp>
    </p:spTree>
    <p:extLst>
      <p:ext uri="{BB962C8B-B14F-4D97-AF65-F5344CB8AC3E}">
        <p14:creationId xmlns:p14="http://schemas.microsoft.com/office/powerpoint/2010/main" val="2005164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Conservation of Momentum</a:t>
            </a:r>
          </a:p>
        </p:txBody>
      </p:sp>
      <p:sp>
        <p:nvSpPr>
          <p:cNvPr id="17411" name="Content Placeholder 2"/>
          <p:cNvSpPr>
            <a:spLocks noGrp="1"/>
          </p:cNvSpPr>
          <p:nvPr>
            <p:ph sz="quarter" idx="1"/>
          </p:nvPr>
        </p:nvSpPr>
        <p:spPr>
          <a:xfrm>
            <a:off x="457200" y="1219200"/>
            <a:ext cx="8229600" cy="4937125"/>
          </a:xfrm>
        </p:spPr>
        <p:txBody>
          <a:bodyPr/>
          <a:lstStyle/>
          <a:p>
            <a:r>
              <a:rPr lang="en-US" dirty="0" smtClean="0"/>
              <a:t>Momentum is a conserved quantity.</a:t>
            </a:r>
          </a:p>
          <a:p>
            <a:r>
              <a:rPr lang="en-US" dirty="0" smtClean="0"/>
              <a:t>The total momentum of a system is conserved.</a:t>
            </a:r>
          </a:p>
          <a:p>
            <a:r>
              <a:rPr lang="en-US" dirty="0" smtClean="0"/>
              <a:t>The total momentum of a system is only changed by external forces.</a:t>
            </a:r>
          </a:p>
          <a:p>
            <a:endParaRPr lang="en-US" dirty="0" smtClean="0"/>
          </a:p>
          <a:p>
            <a:r>
              <a:rPr lang="en-US" dirty="0" smtClean="0"/>
              <a:t>When a moving object collides with another object, momentum is conserved.</a:t>
            </a:r>
          </a:p>
          <a:p>
            <a:endParaRPr lang="en-US" dirty="0" smtClean="0"/>
          </a:p>
        </p:txBody>
      </p:sp>
      <p:pic>
        <p:nvPicPr>
          <p:cNvPr id="17412" name="Picture 11" descr="C:\Users\e131795\AppData\Local\Microsoft\Windows\Temporary Internet Files\Content.IE5\BOZ3FK56\MC900319758[1].wmf"/>
          <p:cNvPicPr>
            <a:picLocks noChangeAspect="1" noChangeArrowheads="1"/>
          </p:cNvPicPr>
          <p:nvPr/>
        </p:nvPicPr>
        <p:blipFill>
          <a:blip r:embed="rId2" cstate="print"/>
          <a:srcRect/>
          <a:stretch>
            <a:fillRect/>
          </a:stretch>
        </p:blipFill>
        <p:spPr bwMode="auto">
          <a:xfrm>
            <a:off x="6781800" y="4343400"/>
            <a:ext cx="1763713" cy="1822450"/>
          </a:xfrm>
          <a:prstGeom prst="rect">
            <a:avLst/>
          </a:prstGeom>
          <a:noFill/>
          <a:ln w="9525">
            <a:noFill/>
            <a:miter lim="800000"/>
            <a:headEnd/>
            <a:tailEnd/>
          </a:ln>
        </p:spPr>
      </p:pic>
      <p:pic>
        <p:nvPicPr>
          <p:cNvPr id="1741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59734" y="4495800"/>
            <a:ext cx="5230813"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Practice</a:t>
            </a:r>
          </a:p>
        </p:txBody>
      </p:sp>
      <p:sp>
        <p:nvSpPr>
          <p:cNvPr id="16387" name="Content Placeholder 2"/>
          <p:cNvSpPr>
            <a:spLocks noGrp="1"/>
          </p:cNvSpPr>
          <p:nvPr>
            <p:ph sz="quarter" idx="1"/>
          </p:nvPr>
        </p:nvSpPr>
        <p:spPr>
          <a:xfrm>
            <a:off x="457200" y="1219200"/>
            <a:ext cx="8229600" cy="4937125"/>
          </a:xfrm>
        </p:spPr>
        <p:txBody>
          <a:bodyPr/>
          <a:lstStyle/>
          <a:p>
            <a:pPr eaLnBrk="1" hangingPunct="1"/>
            <a:r>
              <a:rPr lang="en-US" dirty="0" smtClean="0"/>
              <a:t>A hockey player applies an average force of 80.0 N to a 0.25 kg hockey puck for a time of 0.10 seconds. Determine the impulse experienced by the hockey puck.</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quarter" idx="1"/>
          </p:nvPr>
        </p:nvSpPr>
        <p:spPr/>
        <p:txBody>
          <a:bodyPr/>
          <a:lstStyle/>
          <a:p>
            <a:r>
              <a:rPr lang="en-US" dirty="0"/>
              <a:t>If a 5-kg object experiences a 10-N force for a duration of 0.10-second, then what is the momentum change of the object?</a:t>
            </a:r>
          </a:p>
          <a:p>
            <a:endParaRPr lang="en-US" dirty="0"/>
          </a:p>
        </p:txBody>
      </p:sp>
    </p:spTree>
    <p:extLst>
      <p:ext uri="{BB962C8B-B14F-4D97-AF65-F5344CB8AC3E}">
        <p14:creationId xmlns:p14="http://schemas.microsoft.com/office/powerpoint/2010/main" val="19198473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1935</TotalTime>
  <Words>421</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Origin</vt:lpstr>
      <vt:lpstr>Momentum and Impulse</vt:lpstr>
      <vt:lpstr>What is Momentum?</vt:lpstr>
      <vt:lpstr>Momentum Defined</vt:lpstr>
      <vt:lpstr>Practice</vt:lpstr>
      <vt:lpstr>Impulse</vt:lpstr>
      <vt:lpstr>Practice</vt:lpstr>
      <vt:lpstr>Conservation of Momentum</vt:lpstr>
      <vt:lpstr>Practice</vt:lpstr>
      <vt:lpstr>Practice</vt:lpstr>
      <vt:lpstr>Impulse in real life</vt:lpstr>
      <vt:lpstr>Practice</vt:lpstr>
      <vt:lpstr>Practice</vt:lpstr>
      <vt:lpstr>Impulse-Momentum</vt:lpstr>
      <vt:lpstr>Notes in brief</vt:lpstr>
    </vt:vector>
  </TitlesOfParts>
  <Company>RRISD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Momentum and Impulse</dc:title>
  <dc:creator>E133537</dc:creator>
  <cp:lastModifiedBy>e104077</cp:lastModifiedBy>
  <cp:revision>181</cp:revision>
  <dcterms:created xsi:type="dcterms:W3CDTF">2013-11-19T15:15:33Z</dcterms:created>
  <dcterms:modified xsi:type="dcterms:W3CDTF">2016-11-12T01:51:27Z</dcterms:modified>
</cp:coreProperties>
</file>