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198BF5C-E736-4C94-BF0F-9411B9E5BC95}" type="datetimeFigureOut">
              <a:rPr lang="en-US" smtClean="0"/>
              <a:t>6/28/2017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6C95383-4CD6-4311-A101-E013E742AC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98BF5C-E736-4C94-BF0F-9411B9E5BC95}" type="datetimeFigureOut">
              <a:rPr lang="en-US" smtClean="0"/>
              <a:t>6/28/2017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C95383-4CD6-4311-A101-E013E742AC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98BF5C-E736-4C94-BF0F-9411B9E5BC95}" type="datetimeFigureOut">
              <a:rPr lang="en-US" smtClean="0"/>
              <a:t>6/28/2017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C95383-4CD6-4311-A101-E013E742AC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98BF5C-E736-4C94-BF0F-9411B9E5BC95}" type="datetimeFigureOut">
              <a:rPr lang="en-US" smtClean="0"/>
              <a:t>6/28/2017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C95383-4CD6-4311-A101-E013E742ACA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98BF5C-E736-4C94-BF0F-9411B9E5BC95}" type="datetimeFigureOut">
              <a:rPr lang="en-US" smtClean="0"/>
              <a:t>6/28/2017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C95383-4CD6-4311-A101-E013E742ACA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98BF5C-E736-4C94-BF0F-9411B9E5BC95}" type="datetimeFigureOut">
              <a:rPr lang="en-US" smtClean="0"/>
              <a:t>6/28/2017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C95383-4CD6-4311-A101-E013E742ACA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98BF5C-E736-4C94-BF0F-9411B9E5BC95}" type="datetimeFigureOut">
              <a:rPr lang="en-US" smtClean="0"/>
              <a:t>6/28/2017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6C95383-4CD6-4311-A101-E013E742ACA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198BF5C-E736-4C94-BF0F-9411B9E5BC95}" type="datetimeFigureOut">
              <a:rPr lang="en-US" smtClean="0"/>
              <a:t>6/28/2017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6C95383-4CD6-4311-A101-E013E742ACA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198BF5C-E736-4C94-BF0F-9411B9E5BC95}" type="datetimeFigureOut">
              <a:rPr lang="en-US" smtClean="0"/>
              <a:t>6/28/2017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6C95383-4CD6-4311-A101-E013E742AC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198BF5C-E736-4C94-BF0F-9411B9E5BC95}" type="datetimeFigureOut">
              <a:rPr lang="en-US" smtClean="0"/>
              <a:t>6/28/2017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C95383-4CD6-4311-A101-E013E742ACA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98BF5C-E736-4C94-BF0F-9411B9E5BC95}" type="datetimeFigureOut">
              <a:rPr lang="en-US" smtClean="0"/>
              <a:t>6/28/2017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6C95383-4CD6-4311-A101-E013E742ACA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98BF5C-E736-4C94-BF0F-9411B9E5BC95}" type="datetimeFigureOut">
              <a:rPr lang="en-US" smtClean="0"/>
              <a:t>6/28/2017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6C95383-4CD6-4311-A101-E013E742AC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hyperlink" Target="http://www.physicsclassroom.com/class/1dkin/U1L1c.cfm" TargetMode="External"/><Relationship Id="rId2" Type="http://schemas.openxmlformats.org/officeDocument/2006/relationships/hyperlink" Target="http://www.physicsclassroom.com/class/1dkin/U1L1b.cf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hysicsclassroom.com/class/1dkin/U1L1b.cf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physicsclassroom.com/class/1dkin/U1L1b.cf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838200" y="609600"/>
            <a:ext cx="7407275" cy="1471612"/>
          </a:xfrm>
        </p:spPr>
        <p:txBody>
          <a:bodyPr>
            <a:normAutofit fontScale="90000"/>
          </a:bodyPr>
          <a:lstStyle/>
          <a:p>
            <a:pPr eaLnBrk="1" fontAlgn="auto" hangingPunct="1">
              <a:spcAft>
                <a:spcPts val="0"/>
              </a:spcAft>
              <a:defRPr/>
            </a:pPr>
            <a:r>
              <a:rPr lang="en-US" dirty="0" smtClean="0">
                <a:solidFill>
                  <a:schemeClr val="tx2">
                    <a:satMod val="130000"/>
                  </a:schemeClr>
                </a:solidFill>
              </a:rPr>
              <a:t>Introduction to 1-Dimensional Motion</a:t>
            </a:r>
          </a:p>
        </p:txBody>
      </p:sp>
      <p:sp>
        <p:nvSpPr>
          <p:cNvPr id="3" name="Subtitle 2"/>
          <p:cNvSpPr>
            <a:spLocks noGrp="1"/>
          </p:cNvSpPr>
          <p:nvPr>
            <p:ph type="subTitle" idx="1"/>
          </p:nvPr>
        </p:nvSpPr>
        <p:spPr>
          <a:xfrm>
            <a:off x="838200" y="2286000"/>
            <a:ext cx="7407275" cy="3636962"/>
          </a:xfrm>
        </p:spPr>
        <p:txBody>
          <a:bodyPr rtlCol="0">
            <a:normAutofit/>
          </a:bodyPr>
          <a:lstStyle/>
          <a:p>
            <a:pPr algn="l" eaLnBrk="1" fontAlgn="auto" hangingPunct="1">
              <a:spcAft>
                <a:spcPts val="0"/>
              </a:spcAft>
              <a:buFont typeface="Arial" pitchFamily="34" charset="0"/>
              <a:buNone/>
              <a:defRPr/>
            </a:pPr>
            <a:r>
              <a:rPr lang="en-US" dirty="0" smtClean="0"/>
              <a:t>Objective: </a:t>
            </a:r>
          </a:p>
          <a:p>
            <a:pPr marL="457200" indent="-457200" algn="l" eaLnBrk="1" fontAlgn="auto" hangingPunct="1">
              <a:spcAft>
                <a:spcPts val="0"/>
              </a:spcAft>
              <a:buFont typeface="Arial" panose="020B0604020202020204" pitchFamily="34" charset="0"/>
              <a:buChar char="•"/>
              <a:defRPr/>
            </a:pPr>
            <a:r>
              <a:rPr lang="en-US" dirty="0" smtClean="0"/>
              <a:t>Identify quantities as scalars or vectors.</a:t>
            </a:r>
          </a:p>
          <a:p>
            <a:pPr marL="457200" indent="-457200" algn="l" eaLnBrk="1" fontAlgn="auto" hangingPunct="1">
              <a:spcAft>
                <a:spcPts val="0"/>
              </a:spcAft>
              <a:buFont typeface="Arial" panose="020B0604020202020204" pitchFamily="34" charset="0"/>
              <a:buChar char="•"/>
              <a:defRPr/>
            </a:pPr>
            <a:r>
              <a:rPr lang="en-US" dirty="0" smtClean="0"/>
              <a:t>Describe and analyze motion in one dimension using equations with the concepts of distance, displacement, speed and velocity</a:t>
            </a:r>
          </a:p>
          <a:p>
            <a:pPr algn="l" eaLnBrk="1" fontAlgn="auto" hangingPunct="1">
              <a:spcAft>
                <a:spcPts val="0"/>
              </a:spcAft>
              <a:defRPr/>
            </a:pPr>
            <a:endParaRPr lang="en-US" dirty="0" smtClean="0"/>
          </a:p>
        </p:txBody>
      </p:sp>
    </p:spTree>
    <p:extLst>
      <p:ext uri="{BB962C8B-B14F-4D97-AF65-F5344CB8AC3E}">
        <p14:creationId xmlns:p14="http://schemas.microsoft.com/office/powerpoint/2010/main" val="1698558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457200" y="1752600"/>
            <a:ext cx="8229600" cy="4525963"/>
          </a:xfrm>
        </p:spPr>
        <p:txBody>
          <a:bodyPr>
            <a:normAutofit lnSpcReduction="10000"/>
          </a:bodyPr>
          <a:lstStyle/>
          <a:p>
            <a:pPr eaLnBrk="1" hangingPunct="1"/>
            <a:endParaRPr lang="en-US" altLang="en-US" dirty="0" smtClean="0"/>
          </a:p>
          <a:p>
            <a:pPr eaLnBrk="1" hangingPunct="1"/>
            <a:r>
              <a:rPr lang="en-US" altLang="en-US" sz="2400" dirty="0" smtClean="0"/>
              <a:t>You decide to walk your dog over to the dog park in your neighborhood. If the dog park is 1 mile away, and it takes you 10 minutes to get there, what is your average velocity?</a:t>
            </a:r>
          </a:p>
          <a:p>
            <a:pPr eaLnBrk="1" hangingPunct="1"/>
            <a:endParaRPr lang="en-US" altLang="en-US" sz="2400" dirty="0" smtClean="0"/>
          </a:p>
          <a:p>
            <a:pPr eaLnBrk="1" hangingPunct="1"/>
            <a:endParaRPr lang="en-US" altLang="en-US" sz="2400" dirty="0" smtClean="0"/>
          </a:p>
          <a:p>
            <a:pPr eaLnBrk="1" hangingPunct="1"/>
            <a:r>
              <a:rPr lang="en-US" altLang="en-US" sz="2400" dirty="0" smtClean="0"/>
              <a:t>Your average velocity was 0.1 miles per minute. Even though your dog probably took you off the route to pee or smell something, your overall displacement is all that affects your average velocity.</a:t>
            </a:r>
          </a:p>
        </p:txBody>
      </p:sp>
      <p:sp>
        <p:nvSpPr>
          <p:cNvPr id="11266"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Calculating Average Velocity</a:t>
            </a:r>
          </a:p>
        </p:txBody>
      </p:sp>
      <p:pic>
        <p:nvPicPr>
          <p:cNvPr id="17412" name="Picture 4" descr="http://www.physicsclassroom.com/class/1dkin/U1L1d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371600"/>
            <a:ext cx="6261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pic>
        <p:nvPicPr>
          <p:cNvPr id="17414"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38400" y="3505200"/>
            <a:ext cx="47418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4192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609600"/>
            <a:ext cx="8229600" cy="5516563"/>
          </a:xfrm>
        </p:spPr>
        <p:txBody>
          <a:bodyPr/>
          <a:lstStyle/>
          <a:p>
            <a:pPr eaLnBrk="1" hangingPunct="1"/>
            <a:r>
              <a:rPr lang="en-US" altLang="en-US" smtClean="0"/>
              <a:t>Let’s go back to our quirky physics teacher walking in a rectangle. The physics teacher walks 4 meters East, 2 meters South, 4 meters West, and finally 2 meters North. The entire motion lasted for 24 seconds. Determine the average speed and the average velocity.</a:t>
            </a:r>
          </a:p>
          <a:p>
            <a:pPr eaLnBrk="1" hangingPunct="1"/>
            <a:endParaRPr lang="en-US" altLang="en-US" smtClean="0"/>
          </a:p>
        </p:txBody>
      </p:sp>
      <p:sp>
        <p:nvSpPr>
          <p:cNvPr id="1843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pic>
        <p:nvPicPr>
          <p:cNvPr id="18436"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6800" y="3886200"/>
            <a:ext cx="36782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pic>
        <p:nvPicPr>
          <p:cNvPr id="18438"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1000" y="4876800"/>
            <a:ext cx="39354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7026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381000"/>
            <a:ext cx="8229600" cy="5745163"/>
          </a:xfrm>
        </p:spPr>
        <p:txBody>
          <a:bodyPr/>
          <a:lstStyle/>
          <a:p>
            <a:pPr eaLnBrk="1" hangingPunct="1"/>
            <a:r>
              <a:rPr lang="en-US" altLang="en-US" smtClean="0"/>
              <a:t>Use the diagram to determine the average speed and the average velocity of the skier during these three minutes.</a:t>
            </a:r>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p:txBody>
      </p:sp>
      <p:pic>
        <p:nvPicPr>
          <p:cNvPr id="19459" name="Picture 2" descr="http://www.physicsclassroom.com/class/1dkin/U1L1c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133600"/>
            <a:ext cx="594360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pic>
        <p:nvPicPr>
          <p:cNvPr id="19461"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0" y="5638800"/>
            <a:ext cx="39624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pic>
        <p:nvPicPr>
          <p:cNvPr id="19463" name="Picture 7"/>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90600" y="4343400"/>
            <a:ext cx="35766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95563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fade">
                                      <p:cBhvr>
                                        <p:cTn id="7" dur="2000"/>
                                        <p:tgtEl>
                                          <p:spTgt spid="194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fade">
                                      <p:cBhvr>
                                        <p:cTn id="12" dur="20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457200"/>
            <a:ext cx="8229600" cy="5668963"/>
          </a:xfrm>
        </p:spPr>
        <p:txBody>
          <a:bodyPr/>
          <a:lstStyle/>
          <a:p>
            <a:pPr eaLnBrk="1" hangingPunct="1"/>
            <a:r>
              <a:rPr lang="en-US" altLang="en-US" smtClean="0"/>
              <a:t>What is the coach's average speed and average velocity?</a:t>
            </a:r>
          </a:p>
        </p:txBody>
      </p:sp>
      <p:pic>
        <p:nvPicPr>
          <p:cNvPr id="20483" name="Picture 2" descr="http://www.physicsclassroom.com/class/1dkin/U1L1c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508125"/>
            <a:ext cx="48768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pic>
        <p:nvPicPr>
          <p:cNvPr id="20485"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90600" y="3429000"/>
            <a:ext cx="45164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pic>
        <p:nvPicPr>
          <p:cNvPr id="20487"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1800" y="4648200"/>
            <a:ext cx="4749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1401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fade">
                                      <p:cBhvr>
                                        <p:cTn id="7" dur="2000"/>
                                        <p:tgtEl>
                                          <p:spTgt spid="204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0487"/>
                                        </p:tgtEl>
                                        <p:attrNameLst>
                                          <p:attrName>style.visibility</p:attrName>
                                        </p:attrNameLst>
                                      </p:cBhvr>
                                      <p:to>
                                        <p:strVal val="visible"/>
                                      </p:to>
                                    </p:set>
                                    <p:animEffect transition="in" filter="fade">
                                      <p:cBhvr>
                                        <p:cTn id="12" dur="20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rtlCol="0">
            <a:normAutofit/>
          </a:bodyPr>
          <a:lstStyle/>
          <a:p>
            <a:pPr marL="365760" indent="-283464" eaLnBrk="1" fontAlgn="auto" hangingPunct="1">
              <a:spcAft>
                <a:spcPts val="0"/>
              </a:spcAft>
              <a:buFont typeface="Arial" pitchFamily="34" charset="0"/>
              <a:buChar char="•"/>
              <a:defRPr/>
            </a:pPr>
            <a:r>
              <a:rPr lang="en-US" dirty="0" smtClean="0"/>
              <a:t>Speed and velocity are kinematic quantities that have distinctly different definitions</a:t>
            </a:r>
          </a:p>
          <a:p>
            <a:pPr marL="365760" indent="-283464" eaLnBrk="1" fontAlgn="auto" hangingPunct="1">
              <a:spcAft>
                <a:spcPts val="0"/>
              </a:spcAft>
              <a:buFont typeface="Arial" pitchFamily="34" charset="0"/>
              <a:buChar char="•"/>
              <a:defRPr/>
            </a:pPr>
            <a:r>
              <a:rPr lang="en-US" dirty="0" smtClean="0"/>
              <a:t>Speed, being a </a:t>
            </a:r>
            <a:r>
              <a:rPr lang="en-US" u="sng" dirty="0" smtClean="0">
                <a:hlinkClick r:id="rId2"/>
              </a:rPr>
              <a:t>scalar quantity</a:t>
            </a:r>
            <a:r>
              <a:rPr lang="en-US" dirty="0" smtClean="0"/>
              <a:t>, is the rate at which an object covers </a:t>
            </a:r>
            <a:r>
              <a:rPr lang="en-US" u="sng" dirty="0" smtClean="0">
                <a:hlinkClick r:id="rId3"/>
              </a:rPr>
              <a:t>distance</a:t>
            </a:r>
            <a:r>
              <a:rPr lang="en-US" dirty="0" smtClean="0"/>
              <a:t>. </a:t>
            </a:r>
          </a:p>
          <a:p>
            <a:pPr marL="640080" lvl="1" indent="-237744" eaLnBrk="1" fontAlgn="auto" hangingPunct="1">
              <a:spcAft>
                <a:spcPts val="0"/>
              </a:spcAft>
              <a:buFont typeface="Arial" pitchFamily="34" charset="0"/>
              <a:buChar char="–"/>
              <a:defRPr/>
            </a:pPr>
            <a:r>
              <a:rPr lang="en-US" dirty="0" smtClean="0"/>
              <a:t>The average speed is the </a:t>
            </a:r>
            <a:r>
              <a:rPr lang="en-US" u="sng" dirty="0" smtClean="0">
                <a:hlinkClick r:id="rId3"/>
              </a:rPr>
              <a:t>distance</a:t>
            </a:r>
            <a:r>
              <a:rPr lang="en-US" dirty="0" smtClean="0"/>
              <a:t> (a scalar quantity) per time ratio. Speed is </a:t>
            </a:r>
            <a:r>
              <a:rPr lang="en-US" i="1" dirty="0" smtClean="0"/>
              <a:t>ignorant of direction</a:t>
            </a:r>
            <a:r>
              <a:rPr lang="en-US" dirty="0" smtClean="0"/>
              <a:t>. </a:t>
            </a:r>
          </a:p>
          <a:p>
            <a:pPr marL="365760" indent="-283464" eaLnBrk="1" fontAlgn="auto" hangingPunct="1">
              <a:spcAft>
                <a:spcPts val="0"/>
              </a:spcAft>
              <a:buFont typeface="Arial" pitchFamily="34" charset="0"/>
              <a:buChar char="•"/>
              <a:defRPr/>
            </a:pPr>
            <a:r>
              <a:rPr lang="en-US" dirty="0" smtClean="0"/>
              <a:t>Velocity is a </a:t>
            </a:r>
            <a:r>
              <a:rPr lang="en-US" u="sng" dirty="0" smtClean="0">
                <a:hlinkClick r:id="rId2"/>
              </a:rPr>
              <a:t>vector quantity</a:t>
            </a:r>
            <a:r>
              <a:rPr lang="en-US" dirty="0" smtClean="0"/>
              <a:t>; it is </a:t>
            </a:r>
            <a:r>
              <a:rPr lang="en-US" i="1" dirty="0" smtClean="0"/>
              <a:t>direction-aware</a:t>
            </a:r>
            <a:r>
              <a:rPr lang="en-US" dirty="0" smtClean="0"/>
              <a:t>. Velocity is the rate at which the position changes. </a:t>
            </a:r>
          </a:p>
          <a:p>
            <a:pPr marL="640080" lvl="1" indent="-237744" eaLnBrk="1" fontAlgn="auto" hangingPunct="1">
              <a:spcAft>
                <a:spcPts val="0"/>
              </a:spcAft>
              <a:buFont typeface="Arial" pitchFamily="34" charset="0"/>
              <a:buChar char="–"/>
              <a:defRPr/>
            </a:pPr>
            <a:r>
              <a:rPr lang="en-US" dirty="0" smtClean="0"/>
              <a:t>The average velocity is the </a:t>
            </a:r>
            <a:r>
              <a:rPr lang="en-US" u="sng" dirty="0" smtClean="0">
                <a:hlinkClick r:id="rId3"/>
              </a:rPr>
              <a:t>displacement</a:t>
            </a:r>
            <a:r>
              <a:rPr lang="en-US" dirty="0" smtClean="0"/>
              <a:t> or position change (a vector quantity) per time ratio.</a:t>
            </a:r>
          </a:p>
        </p:txBody>
      </p:sp>
    </p:spTree>
    <p:extLst>
      <p:ext uri="{BB962C8B-B14F-4D97-AF65-F5344CB8AC3E}">
        <p14:creationId xmlns:p14="http://schemas.microsoft.com/office/powerpoint/2010/main" val="2271186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pPr eaLnBrk="1" hangingPunct="1"/>
            <a:r>
              <a:rPr lang="en-US" altLang="en-US" b="1" smtClean="0"/>
              <a:t>Mechanics</a:t>
            </a:r>
            <a:r>
              <a:rPr lang="en-US" altLang="en-US" smtClean="0"/>
              <a:t>  is the study of the motion of objects.</a:t>
            </a:r>
            <a:endParaRPr lang="en-US" altLang="en-US" b="1" smtClean="0"/>
          </a:p>
          <a:p>
            <a:pPr eaLnBrk="1" hangingPunct="1"/>
            <a:r>
              <a:rPr lang="en-US" altLang="en-US" b="1" smtClean="0"/>
              <a:t>Kinematics</a:t>
            </a:r>
            <a:r>
              <a:rPr lang="en-US" altLang="en-US" smtClean="0"/>
              <a:t> is the science of describing the motion of objects using words, diagrams, numbers, graphs, and equations. Kinematics is a branch of mechanics. </a:t>
            </a:r>
          </a:p>
        </p:txBody>
      </p:sp>
      <p:sp>
        <p:nvSpPr>
          <p:cNvPr id="3074"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Kinematics</a:t>
            </a:r>
          </a:p>
        </p:txBody>
      </p:sp>
      <p:pic>
        <p:nvPicPr>
          <p:cNvPr id="9220" name="Picture 2" descr="http://www.physicsclassroom.com/class/1dkin/U1L1a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733800"/>
            <a:ext cx="2362200"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4727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pPr eaLnBrk="1" hangingPunct="1"/>
            <a:r>
              <a:rPr lang="en-US" altLang="en-US" smtClean="0"/>
              <a:t>Distance: a </a:t>
            </a:r>
            <a:r>
              <a:rPr lang="en-US" altLang="en-US" u="sng" smtClean="0">
                <a:hlinkClick r:id="rId2"/>
              </a:rPr>
              <a:t>scalar quantity</a:t>
            </a:r>
            <a:r>
              <a:rPr lang="en-US" altLang="en-US" smtClean="0"/>
              <a:t> that refers to "how much ground an object has covered" during its motion.</a:t>
            </a:r>
          </a:p>
          <a:p>
            <a:pPr eaLnBrk="1" hangingPunct="1"/>
            <a:r>
              <a:rPr lang="en-US" altLang="en-US" smtClean="0"/>
              <a:t>Displacement: a </a:t>
            </a:r>
            <a:r>
              <a:rPr lang="en-US" altLang="en-US" u="sng" smtClean="0">
                <a:hlinkClick r:id="rId2"/>
              </a:rPr>
              <a:t>vector quantity</a:t>
            </a:r>
            <a:r>
              <a:rPr lang="en-US" altLang="en-US" smtClean="0"/>
              <a:t> that refers to "how far out of place an object is"; it is the object's overall change in position.</a:t>
            </a:r>
          </a:p>
        </p:txBody>
      </p:sp>
      <p:sp>
        <p:nvSpPr>
          <p:cNvPr id="4098"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Distance vs. Displacement</a:t>
            </a:r>
          </a:p>
        </p:txBody>
      </p:sp>
      <p:pic>
        <p:nvPicPr>
          <p:cNvPr id="10244" name="Picture 5" descr="http://mrtremblaycambridge.weebly.com/uploads/9/7/8/8/9788395/_6495749_ori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4433887"/>
            <a:ext cx="38100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8101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physicsclassroom.com/class/1dkin/U1L1c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685800"/>
            <a:ext cx="2819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457200"/>
            <a:ext cx="8229600" cy="5668963"/>
          </a:xfrm>
        </p:spPr>
        <p:txBody>
          <a:bodyPr rtlCol="0">
            <a:normAutofit/>
          </a:bodyPr>
          <a:lstStyle/>
          <a:p>
            <a:pPr marL="365760" indent="-283464" eaLnBrk="1" fontAlgn="auto" hangingPunct="1">
              <a:spcAft>
                <a:spcPts val="0"/>
              </a:spcAft>
              <a:buFont typeface="Arial" pitchFamily="34" charset="0"/>
              <a:buChar char="•"/>
              <a:defRPr/>
            </a:pPr>
            <a:r>
              <a:rPr lang="en-US" dirty="0" smtClean="0"/>
              <a:t>A physics teacher walks 4 m east, 2 m south, 4 m west and finally 2 m north.</a:t>
            </a:r>
          </a:p>
          <a:p>
            <a:pPr marL="365760" indent="-283464" eaLnBrk="1" fontAlgn="auto" hangingPunct="1">
              <a:spcAft>
                <a:spcPts val="0"/>
              </a:spcAft>
              <a:buFont typeface="Arial" pitchFamily="34" charset="0"/>
              <a:buChar char="•"/>
              <a:defRPr/>
            </a:pPr>
            <a:endParaRPr lang="en-US" dirty="0" smtClean="0"/>
          </a:p>
          <a:p>
            <a:pPr marL="365760" indent="-283464" eaLnBrk="1" fontAlgn="auto" hangingPunct="1">
              <a:spcAft>
                <a:spcPts val="0"/>
              </a:spcAft>
              <a:buFont typeface="Arial" pitchFamily="34" charset="0"/>
              <a:buChar char="•"/>
              <a:defRPr/>
            </a:pPr>
            <a:endParaRPr lang="en-US" dirty="0" smtClean="0"/>
          </a:p>
          <a:p>
            <a:pPr marL="365760" indent="-283464" eaLnBrk="1" fontAlgn="auto" hangingPunct="1">
              <a:spcAft>
                <a:spcPts val="0"/>
              </a:spcAft>
              <a:buFont typeface="Arial" pitchFamily="34" charset="0"/>
              <a:buChar char="•"/>
              <a:defRPr/>
            </a:pPr>
            <a:r>
              <a:rPr lang="en-US" dirty="0" smtClean="0"/>
              <a:t>What distance did the physics teacher travel?</a:t>
            </a:r>
          </a:p>
          <a:p>
            <a:pPr marL="640080" lvl="1" indent="-237744" eaLnBrk="1" fontAlgn="auto" hangingPunct="1">
              <a:spcAft>
                <a:spcPts val="0"/>
              </a:spcAft>
              <a:buFont typeface="Arial" pitchFamily="34" charset="0"/>
              <a:buChar char="–"/>
              <a:defRPr/>
            </a:pPr>
            <a:r>
              <a:rPr lang="en-US" dirty="0" smtClean="0"/>
              <a:t>Distance = 4 + 2 + 4 + 2 = 12 m</a:t>
            </a:r>
          </a:p>
          <a:p>
            <a:pPr marL="365760" indent="-283464" eaLnBrk="1" fontAlgn="auto" hangingPunct="1">
              <a:spcAft>
                <a:spcPts val="0"/>
              </a:spcAft>
              <a:buFont typeface="Arial" pitchFamily="34" charset="0"/>
              <a:buChar char="•"/>
              <a:defRPr/>
            </a:pPr>
            <a:r>
              <a:rPr lang="en-US" dirty="0" smtClean="0"/>
              <a:t>What is the teacher’s displacement?</a:t>
            </a:r>
          </a:p>
          <a:p>
            <a:pPr marL="640080" lvl="1" indent="-237744" eaLnBrk="1" fontAlgn="auto" hangingPunct="1">
              <a:spcAft>
                <a:spcPts val="0"/>
              </a:spcAft>
              <a:buFont typeface="Arial" pitchFamily="34" charset="0"/>
              <a:buChar char="–"/>
              <a:defRPr/>
            </a:pPr>
            <a:r>
              <a:rPr lang="en-US" dirty="0" smtClean="0"/>
              <a:t>The teacher ended up where she began, so she is not “out of place”</a:t>
            </a:r>
          </a:p>
          <a:p>
            <a:pPr marL="640080" lvl="1" indent="-237744" eaLnBrk="1" fontAlgn="auto" hangingPunct="1">
              <a:spcAft>
                <a:spcPts val="0"/>
              </a:spcAft>
              <a:buFont typeface="Arial" pitchFamily="34" charset="0"/>
              <a:buChar char="–"/>
              <a:defRPr/>
            </a:pPr>
            <a:r>
              <a:rPr lang="en-US" dirty="0" smtClean="0"/>
              <a:t>Displacement = 0 m</a:t>
            </a:r>
          </a:p>
          <a:p>
            <a:pPr marL="640080" lvl="1" indent="-237744" eaLnBrk="1" fontAlgn="auto" hangingPunct="1">
              <a:spcAft>
                <a:spcPts val="0"/>
              </a:spcAft>
              <a:buFont typeface="Arial" pitchFamily="34" charset="0"/>
              <a:buChar char="–"/>
              <a:defRPr/>
            </a:pPr>
            <a:r>
              <a:rPr lang="en-US" dirty="0" smtClean="0"/>
              <a:t>Displacement being a vector quantity MUST pay attention to direction (direction aware)</a:t>
            </a:r>
          </a:p>
        </p:txBody>
      </p:sp>
    </p:spTree>
    <p:extLst>
      <p:ext uri="{BB962C8B-B14F-4D97-AF65-F5344CB8AC3E}">
        <p14:creationId xmlns:p14="http://schemas.microsoft.com/office/powerpoint/2010/main" val="226129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eaLnBrk="1" hangingPunct="1"/>
            <a:r>
              <a:rPr lang="en-US" altLang="en-US" dirty="0" smtClean="0"/>
              <a:t>Use the diagram to determine distance and displacement for the skier during these three minutes.</a:t>
            </a:r>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a:p>
          <a:p>
            <a:pPr eaLnBrk="1" hangingPunct="1"/>
            <a:endParaRPr lang="en-US" altLang="en-US" dirty="0" smtClean="0"/>
          </a:p>
          <a:p>
            <a:pPr eaLnBrk="1" hangingPunct="1"/>
            <a:r>
              <a:rPr lang="en-US" altLang="en-US" dirty="0" smtClean="0"/>
              <a:t>Distance = 180m + 140m + 100m = 420m</a:t>
            </a:r>
          </a:p>
          <a:p>
            <a:pPr eaLnBrk="1" hangingPunct="1"/>
            <a:r>
              <a:rPr lang="en-US" altLang="en-US" dirty="0" smtClean="0"/>
              <a:t>Displacement = 140m rightward</a:t>
            </a:r>
          </a:p>
          <a:p>
            <a:pPr eaLnBrk="1" hangingPunct="1"/>
            <a:endParaRPr lang="en-US" altLang="en-US" dirty="0" smtClean="0"/>
          </a:p>
        </p:txBody>
      </p:sp>
      <p:pic>
        <p:nvPicPr>
          <p:cNvPr id="12291" name="Picture 2" descr="http://www.physicsclassroom.com/class/1dkin/U1L1c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7325" y="1905000"/>
            <a:ext cx="6086475" cy="235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8465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20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2895600"/>
          </a:xfrm>
        </p:spPr>
        <p:txBody>
          <a:bodyPr rtlCol="0">
            <a:normAutofit lnSpcReduction="10000"/>
          </a:bodyPr>
          <a:lstStyle/>
          <a:p>
            <a:pPr marL="365760" indent="-283464" eaLnBrk="1" fontAlgn="auto" hangingPunct="1">
              <a:spcAft>
                <a:spcPts val="0"/>
              </a:spcAft>
              <a:buFont typeface="Arial" pitchFamily="34" charset="0"/>
              <a:buChar char="•"/>
              <a:defRPr/>
            </a:pPr>
            <a:r>
              <a:rPr lang="en-US" dirty="0" smtClean="0"/>
              <a:t>Consider a football coach pacing back and forth along the sidelines. The diagram below shows several of coach's positions at various times. At each marked position, the coach makes a "U-turn" and moves in the opposite direction. In other words, the coach moves from position A to B to C to D.</a:t>
            </a:r>
          </a:p>
        </p:txBody>
      </p:sp>
      <p:pic>
        <p:nvPicPr>
          <p:cNvPr id="13315" name="Picture 2" descr="http://www.physicsclassroom.com/class/1dkin/U1L1c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048000"/>
            <a:ext cx="462438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85800" y="4724400"/>
            <a:ext cx="7924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en-US" altLang="en-US" sz="3200">
                <a:latin typeface="Calibri" pitchFamily="34" charset="0"/>
              </a:rPr>
              <a:t> Distance traveled = 35yd + 20yd + 40yd = 95yd</a:t>
            </a:r>
          </a:p>
          <a:p>
            <a:pPr eaLnBrk="1" hangingPunct="1">
              <a:buFont typeface="Arial" charset="0"/>
              <a:buChar char="•"/>
            </a:pPr>
            <a:r>
              <a:rPr lang="en-US" altLang="en-US" sz="3200">
                <a:latin typeface="Calibri" pitchFamily="34" charset="0"/>
              </a:rPr>
              <a:t> Resultant displacement = 55yd left </a:t>
            </a:r>
          </a:p>
        </p:txBody>
      </p:sp>
    </p:spTree>
    <p:extLst>
      <p:ext uri="{BB962C8B-B14F-4D97-AF65-F5344CB8AC3E}">
        <p14:creationId xmlns:p14="http://schemas.microsoft.com/office/powerpoint/2010/main" val="2235221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pPr marL="514350" indent="-514350" eaLnBrk="1" hangingPunct="1">
              <a:buFont typeface="Calibri" pitchFamily="34" charset="0"/>
              <a:buAutoNum type="arabicPeriod"/>
            </a:pPr>
            <a:r>
              <a:rPr lang="en-US" altLang="en-US" smtClean="0"/>
              <a:t>What is the distance and displacement of the cross-country team if they begin at the school, run 10 miles and finish back at the school?</a:t>
            </a:r>
          </a:p>
          <a:p>
            <a:pPr marL="514350" indent="-514350" eaLnBrk="1" hangingPunct="1">
              <a:buFont typeface="Calibri" pitchFamily="34" charset="0"/>
              <a:buAutoNum type="arabicPeriod"/>
            </a:pPr>
            <a:r>
              <a:rPr lang="en-US" altLang="en-US" smtClean="0"/>
              <a:t>What is the distance and the displacement of the race car drivers in the Indy 500?</a:t>
            </a:r>
          </a:p>
        </p:txBody>
      </p:sp>
      <p:sp>
        <p:nvSpPr>
          <p:cNvPr id="8194"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Self Check</a:t>
            </a:r>
          </a:p>
        </p:txBody>
      </p:sp>
    </p:spTree>
    <p:extLst>
      <p:ext uri="{BB962C8B-B14F-4D97-AF65-F5344CB8AC3E}">
        <p14:creationId xmlns:p14="http://schemas.microsoft.com/office/powerpoint/2010/main" val="3127801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pPr eaLnBrk="1" hangingPunct="1"/>
            <a:r>
              <a:rPr lang="en-US" altLang="en-US" smtClean="0"/>
              <a:t>Speed: a </a:t>
            </a:r>
            <a:r>
              <a:rPr lang="en-US" altLang="en-US" u="sng" smtClean="0">
                <a:hlinkClick r:id="rId2"/>
              </a:rPr>
              <a:t>scalar quantity</a:t>
            </a:r>
            <a:r>
              <a:rPr lang="en-US" altLang="en-US" smtClean="0"/>
              <a:t> that refers to "how fast an object is moving.“</a:t>
            </a:r>
          </a:p>
          <a:p>
            <a:pPr eaLnBrk="1" hangingPunct="1"/>
            <a:r>
              <a:rPr lang="en-US" altLang="en-US" smtClean="0"/>
              <a:t>Velocity: a </a:t>
            </a:r>
            <a:r>
              <a:rPr lang="en-US" altLang="en-US" u="sng" smtClean="0">
                <a:hlinkClick r:id="rId2"/>
              </a:rPr>
              <a:t>vector quantity</a:t>
            </a:r>
            <a:r>
              <a:rPr lang="en-US" altLang="en-US" smtClean="0"/>
              <a:t> that refers to "the rate at which an object changes its position."</a:t>
            </a:r>
          </a:p>
        </p:txBody>
      </p:sp>
      <p:sp>
        <p:nvSpPr>
          <p:cNvPr id="9218"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Speed vs. Velocity</a:t>
            </a:r>
          </a:p>
        </p:txBody>
      </p:sp>
      <p:pic>
        <p:nvPicPr>
          <p:cNvPr id="15364" name="Picture 2" descr="http://www.physicsclassroom.com/class/1dkin/U1L1d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9100" y="3886200"/>
            <a:ext cx="18319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5330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47838"/>
            <a:ext cx="8229600" cy="4525963"/>
          </a:xfrm>
        </p:spPr>
        <p:txBody>
          <a:bodyPr rtlCol="0">
            <a:normAutofit fontScale="85000" lnSpcReduction="20000"/>
          </a:bodyPr>
          <a:lstStyle/>
          <a:p>
            <a:pPr marL="365760" indent="-283464" eaLnBrk="1" fontAlgn="auto" hangingPunct="1">
              <a:spcAft>
                <a:spcPts val="0"/>
              </a:spcAft>
              <a:buFont typeface="Arial" pitchFamily="34" charset="0"/>
              <a:buNone/>
              <a:defRPr/>
            </a:pPr>
            <a:endParaRPr lang="en-US" dirty="0" smtClean="0"/>
          </a:p>
          <a:p>
            <a:pPr marL="365760" indent="-283464" eaLnBrk="1" fontAlgn="auto" hangingPunct="1">
              <a:spcAft>
                <a:spcPts val="0"/>
              </a:spcAft>
              <a:buFont typeface="Arial" pitchFamily="34" charset="0"/>
              <a:buChar char="•"/>
              <a:defRPr/>
            </a:pPr>
            <a:r>
              <a:rPr lang="en-US" sz="2800" dirty="0" smtClean="0"/>
              <a:t>This summer, your friend took a road trip of 440 miles. If the trip took 8 hours, what was the average speed?</a:t>
            </a:r>
          </a:p>
          <a:p>
            <a:pPr marL="365760" indent="-283464" eaLnBrk="1" fontAlgn="auto" hangingPunct="1">
              <a:spcAft>
                <a:spcPts val="0"/>
              </a:spcAft>
              <a:buFont typeface="Arial" pitchFamily="34" charset="0"/>
              <a:buChar char="•"/>
              <a:defRPr/>
            </a:pPr>
            <a:r>
              <a:rPr lang="en-US" sz="2800" dirty="0" smtClean="0"/>
              <a:t/>
            </a:r>
            <a:br>
              <a:rPr lang="en-US" sz="2800" dirty="0" smtClean="0"/>
            </a:br>
            <a:endParaRPr lang="en-US" sz="2800" dirty="0" smtClean="0"/>
          </a:p>
          <a:p>
            <a:pPr marL="365760" indent="-283464" eaLnBrk="1" fontAlgn="auto" hangingPunct="1">
              <a:spcAft>
                <a:spcPts val="0"/>
              </a:spcAft>
              <a:buFont typeface="Arial" pitchFamily="34" charset="0"/>
              <a:buChar char="•"/>
              <a:defRPr/>
            </a:pPr>
            <a:endParaRPr lang="en-US" sz="2800" dirty="0" smtClean="0"/>
          </a:p>
          <a:p>
            <a:pPr marL="365760" indent="-283464" eaLnBrk="1" fontAlgn="auto" hangingPunct="1">
              <a:spcAft>
                <a:spcPts val="0"/>
              </a:spcAft>
              <a:buFont typeface="Arial" pitchFamily="34" charset="0"/>
              <a:buChar char="•"/>
              <a:defRPr/>
            </a:pPr>
            <a:r>
              <a:rPr lang="en-US" sz="2800" dirty="0" smtClean="0"/>
              <a:t>Your friend averaged a speed of 55 miles per hour. She may not have been traveling at a constant speed of 55 mi/hr. She undoubtedly, was stopped at some instant in time (perhaps for a bathroom break or for lunch) and she probably was going 65 mi/hr at other instants in time. Yet, she averaged a speed of 55 miles per hour. </a:t>
            </a:r>
          </a:p>
          <a:p>
            <a:pPr marL="365760" indent="-283464" eaLnBrk="1" fontAlgn="auto" hangingPunct="1">
              <a:spcAft>
                <a:spcPts val="0"/>
              </a:spcAft>
              <a:buFont typeface="Arial" pitchFamily="34" charset="0"/>
              <a:buChar char="•"/>
              <a:defRPr/>
            </a:pPr>
            <a:endParaRPr lang="en-US" dirty="0" smtClean="0"/>
          </a:p>
        </p:txBody>
      </p:sp>
      <p:sp>
        <p:nvSpPr>
          <p:cNvPr id="10242"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Calculating Average Speed</a:t>
            </a:r>
          </a:p>
        </p:txBody>
      </p:sp>
      <p:pic>
        <p:nvPicPr>
          <p:cNvPr id="16388" name="Picture 2" descr="http://www.physicsclassroom.com/class/1dkin/U1L1d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5418" y="1143000"/>
            <a:ext cx="52578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pic>
        <p:nvPicPr>
          <p:cNvPr id="16390"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09800" y="2992437"/>
            <a:ext cx="4495800"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49382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TotalTime>
  <Words>499</Words>
  <Application>Microsoft Office PowerPoint</Application>
  <PresentationFormat>On-screen Show (4:3)</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Introduction to 1-Dimensional Motion</vt:lpstr>
      <vt:lpstr>Kinematics</vt:lpstr>
      <vt:lpstr>Distance vs. Displacement</vt:lpstr>
      <vt:lpstr>PowerPoint Presentation</vt:lpstr>
      <vt:lpstr>PowerPoint Presentation</vt:lpstr>
      <vt:lpstr>PowerPoint Presentation</vt:lpstr>
      <vt:lpstr>Self Check</vt:lpstr>
      <vt:lpstr>Speed vs. Velocity</vt:lpstr>
      <vt:lpstr>Calculating Average Speed</vt:lpstr>
      <vt:lpstr>Calculating Average Velocity</vt:lpstr>
      <vt:lpstr>PowerPoint Presentation</vt:lpstr>
      <vt:lpstr>PowerPoint Presentation</vt:lpstr>
      <vt:lpstr>PowerPoint Presentation</vt:lpstr>
      <vt:lpstr>PowerPoint Presentation</vt:lpstr>
    </vt:vector>
  </TitlesOfParts>
  <Company>Round Rock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1-Dimensional Motion</dc:title>
  <dc:creator>e133537</dc:creator>
  <cp:lastModifiedBy>e104077</cp:lastModifiedBy>
  <cp:revision>2</cp:revision>
  <dcterms:created xsi:type="dcterms:W3CDTF">2016-08-24T21:00:42Z</dcterms:created>
  <dcterms:modified xsi:type="dcterms:W3CDTF">2017-06-28T14:22:33Z</dcterms:modified>
</cp:coreProperties>
</file>