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5" r:id="rId3"/>
    <p:sldId id="258" r:id="rId4"/>
    <p:sldId id="259" r:id="rId5"/>
    <p:sldId id="266" r:id="rId6"/>
    <p:sldId id="260" r:id="rId7"/>
    <p:sldId id="261" r:id="rId8"/>
    <p:sldId id="262" r:id="rId9"/>
    <p:sldId id="263" r:id="rId10"/>
    <p:sldId id="264"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E10E3B-FFDD-43C4-BA2C-02C8F10B09E6}"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CCB69-E19C-4357-B4D5-2F40DD00BAF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10E3B-FFDD-43C4-BA2C-02C8F10B09E6}"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E10E3B-FFDD-43C4-BA2C-02C8F10B09E6}"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10E3B-FFDD-43C4-BA2C-02C8F10B09E6}"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10E3B-FFDD-43C4-BA2C-02C8F10B09E6}"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CCB69-E19C-4357-B4D5-2F40DD00BAF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E10E3B-FFDD-43C4-BA2C-02C8F10B09E6}"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E10E3B-FFDD-43C4-BA2C-02C8F10B09E6}"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CCB69-E19C-4357-B4D5-2F40DD00BAF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10E3B-FFDD-43C4-BA2C-02C8F10B09E6}"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10E3B-FFDD-43C4-BA2C-02C8F10B09E6}"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10E3B-FFDD-43C4-BA2C-02C8F10B09E6}"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CCB69-E19C-4357-B4D5-2F40DD00BAF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10E3B-FFDD-43C4-BA2C-02C8F10B09E6}"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CCB69-E19C-4357-B4D5-2F40DD00BA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EE10E3B-FFDD-43C4-BA2C-02C8F10B09E6}" type="datetimeFigureOut">
              <a:rPr lang="en-US" smtClean="0"/>
              <a:t>1/6/2017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D9CCB69-E19C-4357-B4D5-2F40DD00BA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Warm-Up</a:t>
            </a:r>
            <a:endParaRPr lang="en-US" dirty="0"/>
          </a:p>
        </p:txBody>
      </p:sp>
      <p:sp>
        <p:nvSpPr>
          <p:cNvPr id="18435" name="Content Placeholder 2"/>
          <p:cNvSpPr>
            <a:spLocks noGrp="1"/>
          </p:cNvSpPr>
          <p:nvPr>
            <p:ph idx="1"/>
          </p:nvPr>
        </p:nvSpPr>
        <p:spPr>
          <a:xfrm>
            <a:off x="457200" y="1600200"/>
            <a:ext cx="7467600" cy="4873625"/>
          </a:xfrm>
        </p:spPr>
        <p:txBody>
          <a:bodyPr/>
          <a:lstStyle/>
          <a:p>
            <a:r>
              <a:rPr lang="en-US" altLang="en-US" dirty="0" smtClean="0"/>
              <a:t>Explain why a mover carrying a box is not doing any work by the physics definition of work.</a:t>
            </a:r>
          </a:p>
        </p:txBody>
      </p:sp>
    </p:spTree>
    <p:extLst>
      <p:ext uri="{BB962C8B-B14F-4D97-AF65-F5344CB8AC3E}">
        <p14:creationId xmlns:p14="http://schemas.microsoft.com/office/powerpoint/2010/main" val="259423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Power Example #2</a:t>
            </a:r>
            <a:endParaRPr lang="en-US" dirty="0"/>
          </a:p>
        </p:txBody>
      </p:sp>
      <p:sp>
        <p:nvSpPr>
          <p:cNvPr id="25603" name="Content Placeholder 2"/>
          <p:cNvSpPr>
            <a:spLocks noGrp="1"/>
          </p:cNvSpPr>
          <p:nvPr>
            <p:ph idx="1"/>
          </p:nvPr>
        </p:nvSpPr>
        <p:spPr>
          <a:xfrm>
            <a:off x="457200" y="1600200"/>
            <a:ext cx="7467600" cy="4873625"/>
          </a:xfrm>
        </p:spPr>
        <p:txBody>
          <a:bodyPr/>
          <a:lstStyle/>
          <a:p>
            <a:pPr eaLnBrk="1" hangingPunct="1"/>
            <a:r>
              <a:rPr lang="en-US" altLang="en-US" dirty="0" smtClean="0"/>
              <a:t>If a 60 W light bulb does 216,000 J of work, how long has it been burning?</a:t>
            </a:r>
          </a:p>
          <a:p>
            <a:pPr eaLnBrk="1" hangingPunct="1">
              <a:buFont typeface="Wingdings" pitchFamily="2" charset="2"/>
              <a:buNone/>
            </a:pPr>
            <a:r>
              <a:rPr lang="en-US" altLang="en-US" dirty="0" smtClean="0"/>
              <a:t>				P = 60 W</a:t>
            </a:r>
          </a:p>
          <a:p>
            <a:pPr eaLnBrk="1" hangingPunct="1">
              <a:buFont typeface="Wingdings" pitchFamily="2" charset="2"/>
              <a:buNone/>
            </a:pPr>
            <a:r>
              <a:rPr lang="en-US" altLang="en-US" dirty="0" smtClean="0"/>
              <a:t>				W = 216,000 J</a:t>
            </a:r>
          </a:p>
          <a:p>
            <a:pPr eaLnBrk="1" hangingPunct="1">
              <a:buFont typeface="Wingdings" pitchFamily="2" charset="2"/>
              <a:buNone/>
            </a:pPr>
            <a:r>
              <a:rPr lang="en-US" altLang="en-US" dirty="0" smtClean="0"/>
              <a:t>				P = W/t</a:t>
            </a:r>
          </a:p>
          <a:p>
            <a:pPr eaLnBrk="1" hangingPunct="1">
              <a:buFont typeface="Wingdings" pitchFamily="2" charset="2"/>
              <a:buNone/>
            </a:pPr>
            <a:r>
              <a:rPr lang="en-US" altLang="en-US" dirty="0" smtClean="0"/>
              <a:t>				t = W/P</a:t>
            </a:r>
          </a:p>
          <a:p>
            <a:pPr eaLnBrk="1" hangingPunct="1">
              <a:buFont typeface="Wingdings" pitchFamily="2" charset="2"/>
              <a:buNone/>
            </a:pPr>
            <a:r>
              <a:rPr lang="en-US" altLang="en-US" dirty="0" smtClean="0"/>
              <a:t>				t = (216,000 J)/(60 W)</a:t>
            </a:r>
          </a:p>
          <a:p>
            <a:pPr eaLnBrk="1" hangingPunct="1">
              <a:buFont typeface="Wingdings" pitchFamily="2" charset="2"/>
              <a:buNone/>
            </a:pPr>
            <a:r>
              <a:rPr lang="en-US" altLang="en-US" dirty="0" smtClean="0"/>
              <a:t>				t = 3600 s</a:t>
            </a:r>
          </a:p>
        </p:txBody>
      </p:sp>
      <p:pic>
        <p:nvPicPr>
          <p:cNvPr id="25604" name="Picture 2" descr="http://www2.franciscan.edu/academic/mathsci/mathscienceintegation/MathScienceIntegation-708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67000"/>
            <a:ext cx="19240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198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left)">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wipe(left)">
                                      <p:cBhvr>
                                        <p:cTn id="32" dur="5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wipe(left)">
                                      <p:cBhvr>
                                        <p:cTn id="37" dur="500"/>
                                        <p:tgtEl>
                                          <p:spTgt spid="25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Power Lab</a:t>
            </a:r>
            <a:endParaRPr lang="en-US" dirty="0"/>
          </a:p>
        </p:txBody>
      </p:sp>
      <p:sp>
        <p:nvSpPr>
          <p:cNvPr id="3" name="Content Placeholder 2"/>
          <p:cNvSpPr>
            <a:spLocks noGrp="1"/>
          </p:cNvSpPr>
          <p:nvPr>
            <p:ph idx="1"/>
          </p:nvPr>
        </p:nvSpPr>
        <p:spPr/>
        <p:txBody>
          <a:bodyPr/>
          <a:lstStyle/>
          <a:p>
            <a:r>
              <a:rPr lang="en-US" dirty="0" smtClean="0"/>
              <a:t>You need to collect the following data:</a:t>
            </a:r>
          </a:p>
          <a:p>
            <a:pPr lvl="1"/>
            <a:r>
              <a:rPr lang="en-US" dirty="0" smtClean="0"/>
              <a:t>The height of each stair on the staircase YOU went up</a:t>
            </a:r>
          </a:p>
          <a:p>
            <a:pPr lvl="1"/>
            <a:r>
              <a:rPr lang="en-US" dirty="0" smtClean="0"/>
              <a:t>The number of stairs on the staircase YOU went up. (he landing counts as one step)</a:t>
            </a:r>
          </a:p>
          <a:p>
            <a:pPr lvl="1"/>
            <a:r>
              <a:rPr lang="en-US" dirty="0" smtClean="0"/>
              <a:t>The time it took YOU to climb </a:t>
            </a:r>
            <a:r>
              <a:rPr lang="en-US" smtClean="0"/>
              <a:t>the stairs.</a:t>
            </a:r>
            <a:endParaRPr lang="en-US"/>
          </a:p>
        </p:txBody>
      </p:sp>
    </p:spTree>
    <p:extLst>
      <p:ext uri="{BB962C8B-B14F-4D97-AF65-F5344CB8AC3E}">
        <p14:creationId xmlns:p14="http://schemas.microsoft.com/office/powerpoint/2010/main" val="1544414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3402800"/>
              </p:ext>
            </p:extLst>
          </p:nvPr>
        </p:nvGraphicFramePr>
        <p:xfrm>
          <a:off x="457200" y="1600200"/>
          <a:ext cx="8229600" cy="4820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Student</a:t>
                      </a:r>
                      <a:endParaRPr lang="en-US" dirty="0"/>
                    </a:p>
                  </a:txBody>
                  <a:tcPr/>
                </a:tc>
                <a:tc>
                  <a:txBody>
                    <a:bodyPr/>
                    <a:lstStyle/>
                    <a:p>
                      <a:r>
                        <a:rPr lang="en-US" smtClean="0"/>
                        <a:t>Time (s)</a:t>
                      </a:r>
                      <a:endParaRPr lang="en-US" dirty="0"/>
                    </a:p>
                  </a:txBody>
                  <a:tcPr/>
                </a:tc>
                <a:tc>
                  <a:txBody>
                    <a:bodyPr/>
                    <a:lstStyle/>
                    <a:p>
                      <a:r>
                        <a:rPr lang="en-US" dirty="0" smtClean="0"/>
                        <a:t>Work Done (J)</a:t>
                      </a:r>
                      <a:endParaRPr lang="en-US" dirty="0"/>
                    </a:p>
                  </a:txBody>
                  <a:tcPr/>
                </a:tc>
                <a:tc>
                  <a:txBody>
                    <a:bodyPr/>
                    <a:lstStyle/>
                    <a:p>
                      <a:r>
                        <a:rPr lang="en-US" dirty="0" smtClean="0"/>
                        <a:t>Power (W)</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96036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vs. Power</a:t>
            </a:r>
            <a:endParaRPr lang="en-US" dirty="0"/>
          </a:p>
        </p:txBody>
      </p:sp>
      <p:sp>
        <p:nvSpPr>
          <p:cNvPr id="3" name="Content Placeholder 2"/>
          <p:cNvSpPr>
            <a:spLocks noGrp="1"/>
          </p:cNvSpPr>
          <p:nvPr>
            <p:ph idx="1"/>
          </p:nvPr>
        </p:nvSpPr>
        <p:spPr/>
        <p:txBody>
          <a:bodyPr/>
          <a:lstStyle/>
          <a:p>
            <a:r>
              <a:rPr lang="en-US" altLang="en-US" dirty="0"/>
              <a:t>Work has nothing to do with the amount of time that this force acts to cause the displacement. </a:t>
            </a:r>
            <a:endParaRPr lang="en-US" altLang="en-US" dirty="0" smtClean="0"/>
          </a:p>
          <a:p>
            <a:pPr marL="0" indent="0">
              <a:buNone/>
            </a:pPr>
            <a:endParaRPr lang="en-US" altLang="en-US" dirty="0"/>
          </a:p>
          <a:p>
            <a:r>
              <a:rPr lang="en-US" altLang="en-US" dirty="0"/>
              <a:t>Sometimes, the work is done very quickly and other times the work is done rather slowly. </a:t>
            </a:r>
            <a:endParaRPr lang="en-US" altLang="en-US" dirty="0" smtClean="0"/>
          </a:p>
          <a:p>
            <a:endParaRPr lang="en-US" altLang="en-US" dirty="0"/>
          </a:p>
          <a:p>
            <a:r>
              <a:rPr lang="en-US" altLang="en-US" dirty="0" smtClean="0"/>
              <a:t>So how do we differentiate between work done slowly and work done quickly?</a:t>
            </a:r>
            <a:endParaRPr lang="en-US" altLang="en-US" dirty="0"/>
          </a:p>
          <a:p>
            <a:endParaRPr lang="en-US" dirty="0"/>
          </a:p>
        </p:txBody>
      </p:sp>
    </p:spTree>
    <p:extLst>
      <p:ext uri="{BB962C8B-B14F-4D97-AF65-F5344CB8AC3E}">
        <p14:creationId xmlns:p14="http://schemas.microsoft.com/office/powerpoint/2010/main" val="142922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Power</a:t>
            </a:r>
            <a:endParaRPr lang="en-US" dirty="0"/>
          </a:p>
        </p:txBody>
      </p:sp>
      <p:sp>
        <p:nvSpPr>
          <p:cNvPr id="19459" name="Content Placeholder 2"/>
          <p:cNvSpPr>
            <a:spLocks noGrp="1"/>
          </p:cNvSpPr>
          <p:nvPr>
            <p:ph idx="1"/>
          </p:nvPr>
        </p:nvSpPr>
        <p:spPr>
          <a:xfrm>
            <a:off x="457200" y="1600200"/>
            <a:ext cx="7467600" cy="4873625"/>
          </a:xfrm>
        </p:spPr>
        <p:txBody>
          <a:bodyPr>
            <a:normAutofit/>
          </a:bodyPr>
          <a:lstStyle/>
          <a:p>
            <a:pPr eaLnBrk="1" hangingPunct="1"/>
            <a:r>
              <a:rPr lang="en-US" altLang="en-US" dirty="0" smtClean="0"/>
              <a:t>We use the quantity of power to describe how quickly work can be performed.</a:t>
            </a:r>
          </a:p>
          <a:p>
            <a:pPr eaLnBrk="1" hangingPunct="1"/>
            <a:endParaRPr lang="en-US" altLang="en-US" dirty="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buFont typeface="Wingdings" pitchFamily="2" charset="2"/>
              <a:buNone/>
            </a:pPr>
            <a:r>
              <a:rPr lang="en-US" altLang="en-US" dirty="0" smtClean="0"/>
              <a:t>The unit of Power is the Watt.</a:t>
            </a:r>
          </a:p>
          <a:p>
            <a:pPr eaLnBrk="1" hangingPunct="1">
              <a:buFont typeface="Wingdings" pitchFamily="2" charset="2"/>
              <a:buNone/>
            </a:pPr>
            <a:r>
              <a:rPr lang="en-US" altLang="en-US" dirty="0" smtClean="0"/>
              <a:t>1 Watt =  1 Joule</a:t>
            </a:r>
          </a:p>
          <a:p>
            <a:pPr eaLnBrk="1" hangingPunct="1">
              <a:buFont typeface="Wingdings" pitchFamily="2" charset="2"/>
              <a:buNone/>
            </a:pPr>
            <a:r>
              <a:rPr lang="en-US" altLang="en-US" dirty="0" smtClean="0"/>
              <a:t>		     1 second   </a:t>
            </a:r>
          </a:p>
          <a:p>
            <a:pPr eaLnBrk="1" hangingPunct="1">
              <a:buFont typeface="Wingdings" pitchFamily="2" charset="2"/>
              <a:buNone/>
            </a:pPr>
            <a:r>
              <a:rPr lang="en-US" altLang="en-US" dirty="0" smtClean="0"/>
              <a:t>1 W = 1 J/s   </a:t>
            </a:r>
          </a:p>
        </p:txBody>
      </p:sp>
      <p:pic>
        <p:nvPicPr>
          <p:cNvPr id="19460" name="Picture 2" descr="http://www.physicsclassroom.com/Class/energy/u5l1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962" y="2828059"/>
            <a:ext cx="19145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1828800" y="5029200"/>
            <a:ext cx="1295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62" name="AutoShape 4" descr="data:image/jpeg;base64,/9j/4AAQSkZJRgABAQAAAQABAAD/2wCEAAkGBxQQEhUUEhQVFhUVFxwUGRYXGB0YGRoaHBgXGBgXGBgZHCggGB8lGxcXITEhJSkrLy4uGB8zODMsNyguLisBCgoKBQUFDgUFDisZExkrKysrKysrKysrKysrKysrKysrKysrKysrKysrKysrKysrKysrKysrKysrKysrKysrK//AABEIAPUAmgMBIgACEQEDEQH/xAAcAAABBQEBAQAAAAAAAAAAAAAAAwQFBgcCAQj/xABDEAABAwIEAwUFBQYFAwUBAAABAgMRACEEBRIxBkFREyJhcYEHMpGhsRQjQlLBM2JyktHwNEOisvEWJOFUgoPC0hX/xAAUAQEAAAAAAAAAAAAAAAAAAAAA/8QAFBEBAAAAAAAAAAAAAAAAAAAAAP/aAAwDAQACEQMRAD8A3GiiigKKKKAorlSgBJMAczVUzTiNThKMNZOxeP8A9Bz86CezPN2cOJcWATsndR8ki5qv4jip5dmGQkfndP0Qn9SKiWsKlJKjKlndarqPrS00HbmMxS/exJT4NoCR85NIkvf+pf8A5h/SupomgG8ViUe7iVnwWlKh9BT3D8T4hv8AatIdH5mzpV/KqQfjTEmvJoLblefsYgwlUL/Iruq+B39Klazh/DJc94bXB2I8jyqQy3P3cNCXpda/P+NPn+YeNBd6KSw2IS4kLQoKSbgjalaAooooCiiigKKKKArlawkEkgAXJNdVTeI8z+0LLKD90g/eEfiV+TyHOgQzjNDjDpTIYB8i54n9360igQIGwoiiaAmm2MxqGgNaonaonNOIdClIbAJTAJOwmf0E0krJnMV3lKgdecG9gPryoH5zxqJBJO0RcnpFRrvEiiqG0CJ03vfwA3qwZdwWlI2tH/Bn9Kl2uFUgaYCQOUdaCjf9ROgqBZBKYBgmJ5jVGknwBO9SuX5ql0HV3FAwUqMeRE71Y3eGQn3AJiAVXA622qExXCqgCVlJ6BI0wPHrQLIdB2INKTVLThyhwaZSsEKj3dXgQbEb3EHwqz5fmCH0yk7GCOh50DzAYpeDWVt3bJlbf1UnofDnV6wOMQ+gLbMpVz/Q+NUYGjLsecE5rH7FZ+8T+U/nH60Gg0Vw04FAEGQRINd0BRRRQFFFcuLABJsBcmghOKs0LKAhv9q73U/uj8S/SquwyEAJGw+fifGujiTiHVvnZXdQOiBt8d6UNB4DVWx/EZW52bMRq0kzBPXR1ipjP3ijDuEEjum4vVW4fwCXFym5MJm8Drc7eMUE9knDanCopUNyTqBIMwLx4J+daHl2ESlMWnqB9KjsqSluEpiOcf3epzDt0DoCLV1FeEUCg9JFN8UyFA0vFJKNBn/EGUpJgn+W5k2t0qDwTi23CVJ0idKjESTsoibdKu+cYVSjqB5Wtz/Wq5jX0f5rYWPxRvboKB8mvVJBBB2NqjUrDTgSk/drjT8J25dI8KkpoJDg7MS0s4Vw2uponmnmj0q41mmYtqKQtFnGzrSfEbj1Eir5keYpxLKHU/iFx0PMfGgf0UUUBVd40xZDSWUnvPnT5JF1n4W9asVUbMn+2xbivwtAMp891n4wPSgRSmAANhag12RXBoIzP4LRSdlQkx05/KoThpRbBkJ6C/MxAnqBc1IcY4js2Cec2/W3lVJ4fxJC0I1byo+c2PwMUGyZRFiNv7uasCHeh9aq2RkwDH97WqwMpIF6CSQZ3pUCmjSvGnKVUHVRmPeI2ipFZioPGKJJva1BXsZmalSC4RXOEZS4wpThiCoE/uj8p5/pURn2DJUI2SZ3kQd9VcvYtWnRGnWISD8AVDZMnlzFAk60UltXIEqE37gsJ8xcedTiDIBFR6jIiRqTBTb3gUwU+IVB2511l2NSo6AT4SPlQSQpbg/FdhiV4cnuu/eo8/xAfWkU0xzclvs30+8ysK/9psr5Gg04UUjhHw4hKxsoA0tQIY7EhptazshJUfQTVGytohpJV7ypWrzVc/WrDxo5/wBvoG7q0t+hN/kDUZpigQUKSIpdQprjHg2hSjyE0FJ43dKlFPeASkKkDl0HWTbyqopxAS+VRELAEbe6LT51L5tmrrypKkw4VK0j8AQISCfxFWpRt0FMOwK21LNoVO3O0Gg2DhjEdo2FHeBVmaIIrGsk4xbwgKVQYjntzJq98NcaMYyyVJ6ghXPooG6SaC2qXBpc4oIGpRAA5mw+JrO+Pc7dw6VFHPY9PI9KyFfFWJdVc9qLzOru36gweu1B9MJzxhwL0uJOgwqDMGxuN9iPjTXELkDSRc3I+VYbk2eMG6ipRkAqTNtt0xfzvWq8LOdogRJSbyZBsY2N6BXMmEqIkSTA+G3nVYxZCsVpUDa/hMfOrdj2ZI6gg/DwqFzLJ0OnVJQtJmRG/Ug+AoOA0mYIHOBMECdh4CAabPMJkKSFJIuD1I5TzqJzZ1LElTmsEDSdrnY9fSm5zUt6FblQkjfV0n8poLdgX9cgi48IkdacvshaFJOygRVLyfPCFgqUFJB0KM9SVJ+ExV4QqRIoJP2e4wrwoQr3mlFs+ht8oq0VQ+DXeyxuIa5LAdHwg/Sr5QVfitcv4ZHTW4fQBI+aqbmu85VqxsfkZH+pSv8A8iuTQJKqD4pxPZMKPMwBU6qoXiTKziWoSYUJI8bQR4edBnbKNRKhcEQEyLad7bjoZrnMnQppSdibCL6Ty2qEzMrZcSFsaSkkRGkrG5kp3PjTYZx2y1BKSlsD3QqT5k86Buw069qS02lMd1ZCSpWq/LeD5Va8g4PfYSjFhWlaAVlChpUUgXgQDvYTvTnC5aStLzWkpUBIuLgCDI3q8F0BtCdy4QkjlE3FBZMdkiH8ONYCtSeZki2wqm43hdnCGCx92ruklRI6C4Fq0ts/dpn+nKug0lSdKwCDyO1BSch4WwzPfbaIMRdWuJsYERy3NXPD4ZKRMCaavMJa9ywFqTcx5iNjFjv8qBhmmIhRPISfheoLijMQUAIE6tyL3rrMsYIcVyAg8iTvVAOYwo61XiQOnjFBxm2NuJNh15HqZFQSMepUAGSZJVI5GwCedQ2eZqX3e6SBtfrJq2ezPhxWIX273uNqgJI3V/SgnMu4Odc7Mq7iTClDn1sOprRm2wkADlauUiKUFBGoX2WY4Zf5wps/UVpNZhxCrQvDOfleSPjatNbVIB8KCoYwzjXz0S2n5E/rXRNcP/4vE+aP9gpQigTVSKqXNJKTQR2ZZY1iElLiAZ58/jWd5zwCcMS5hZUk+8iJV6VqJFcqoMd4bzRTCuyXIB2nzAI9JrS8E6hejXAAUkg7d4Hl8KzrO9IxblgdDk+QImB/fKpjOcWpGCSpMlUgp0726fGg2ZawlrVIFRAxBW4A2rvgTB2isly7jfG4sJw7TagsnRqglKZ/Eo1pvDORpwSCApa3FXW44rUSr8QSPwp6ACKCQRiiokLEFPL+lNpud426U6xK9RSeYpvikRcdPSgr2ZgaXBEyd6znMsEXFulJ/YpknraSJq/55iQhAmIJJ28JmkWMoLeXOOqsXQXD/CCIHrAHrQYTjhpdWBtqI+dbP7P3xpSJHfTMD4pPUmLegrGsemXV2/EbVceHM20NtQqCCkTNxBAsP4Tzmg20V6Kjsjx/btyfeSdKh4jn6iD61JUEJxfZkH8riD/qArQ8I9KEfwj6Cs74z/wqj0Uj/emrxgV/do/gT9BQRGItjMT/APGf9MfpShrnMhpxzv7zTavgVivSaDw1wquprlRoElVE8R5iMMwtzmBbz5VMEVm3tXzcBKGEqEzqV4dJoKHlmOUtx1ajqUog3PUkH5Va1BSsOkNSpSSYTPOs3GK0ulaRAnbw51bsmzUpWkz3DE+vPwoLhwfi8YwCPs7IkR3nIVP5tKQqb8pq54XBY4gLXjWxqupIZkAdE96/rVLwuEd1E4eCkxJKiLHr6Vbcnyt1IBU4ANyLn0HhQSQykk6l4h1auUJS2kdO6AZrzMVLSAgx/Fz+FSLi0tC+5Ejx8fCqBxDxGtx7smUyoQNW/eJ92OZigkBlpxuIbYHuglbl5GkRY9JqV9qOMbw+F7EW7oWYtCEbD1Iqc4WygYFguvql5YCnFch0QkdBWRe1rPC4DJGpz8PMJmAPKPnPWgyl1yVFVwTM+tK4HGFtQNzHKfL+lN1jkPXzotI9KDc+As01q0gghSAq1+8LGDzsQPSruBWCcK5gWCysrUNKVBMSYlZBBAN/gK2DJeIG3gAVAE7EykK8goTQc8af4UjqtH+4Vd8Cn7tH8CfoKovGavum0/mdQPnWjYRjuI/hH0FBBcTjTi2VfnaWj1SUkfU0kDTzjdEJZc/I6AfJQ0/WKYJVQdmua9ooGOcY4Ydlbh/CLDqeQ+NfPuPzBWIcU4v3ioOAnYpBuPkauXtU4lLi/s7SjoR78bFUbT1HSs7KyEkC1r3m3IdBAPzoHr2W62UvABJIWsidwFG4HKAQPSpTh/B9s2ATpcHuk808jGxA51G4NwjCrE7Anc2CwBEdZST61M5IB3UzpV3VJUbcpIHI/C9BP5VmTmESW3QoJkEECR8Rc7VOnjEFJAUbdByoy19Kk6HNCiBEKEHqLGpH7FhxCkstFQ5gDagr/wD/AHXsZKWwog92RItfmfn6VfeAeFEsBLrg1OTIJ2HLV/LYE1zkGV6ynVCUgk6UjTJ8Y3q7WbbUdglJPwFBVOMM6HeSPcQJmfeI96fAbGvn7i/FB54m55m+wHui+1jNaTxLjzCUi5MkiOVo+s+lZZjRrW8qDJnfadoiggzXgoNetpkgdTFBMIUdCEqtoBIlJm6iokkfET0qVyzMCgpnvRb13SoTueqRTQtAKAN4A/EQNt/EeBm3XalnVwoDvWkye7Ok9OQ9BNBbsjzh3F4jDslWtAWFCbqEcifOd6+iG0wB5V89+yfCdrj0qiyRM8+tz8K+h6CK4nwZewrqB72kqT/ELj5iqrgsR2iEqH4gDV+IrOsOz2LjrJ/y1nT/AAK7yaB/qqpe0Lij7GzpQqHF7eA61Ycdj0MILjiglKRJJr5+4wzr7biFuA92YSPCgZ4d0rKlqV1N1QTO+nqdqQUk6VECwiORg3mOfSadJI7oSVSJKZHduAFG9xAAM0gpIKTBkmBF+Ztp5E+nOgd5ASpLrYFlgSraBcG/kflWlcCcKtL0dt3nFpQoA/gjSpSQUEEkggHpJqrIy1YQE6St+xJAi6UmGoEApAEk1qPA+ACghwk98ByBsNQBiekWoLS7wsytAQQNXIgCRzsTejLeCmWiStSnBaEqsLeA3qYU4lKQExJPLe29P2rgUCLeBQkQgaQOSahONMWGcKUk3cUEeJEyq38INSmb5qjDpJNyBMfHf4VivFHELmLXLqwFQeySDCUA2PLcjmfSgi84xusreVEBKoAtFlXPgLAedZ5hcaQrvKISZBjlO52v+tWLP8VDFt1dyfCqkEnaN9qBfH4YtqgwZuCBAI6iwrvK2tTg8L+vIULJUyJB7iiJnYHlG+81I5ZhobBJjV70gHxSBIMA/HpQPi1vyBM3HOYgAWixufd+YTxKRzg6e7Nxv5XI+JPI120AkgXmbgK9YubDxHWx5VyU640ndRBIgGTa3MR5Cd4O9BrPsLy4wt5Quef9PSB6VsNVL2Z5X9nwSLQVCattAVSOOgnDOIxSjCCktuHpF0H6j1q71FcUZMnHYV3Dr2cQQD0PI/Gg+XeOeL145wpQSGU2SOviaqqhS+ZYJeHdW06IW2ooUPEUhFA/eRF1kyEggSDYi1S3D2X9ooPObC6JIkqGxjpUbhGS6vszYe9c2CdzqPO0D1q3ZX0TFgQmwtawuPCglMFmacK8H3tWnVp1bxrH3hjckAJFhso1bco4gZSgfZiFoTZKUbq0ptOoDQB41XWcAl5JSoSFEqg7aZki9SeVYJtDoShATMrAB7oi23QyLeFBpOQLUoAuBOpQBMbDwH93p1mWYhiQmCr6cvjVfezcMjQg/eaRP7sjc+M8qisTiyoRq2ueRMXIHWaD3PMfKVrVchsq36BRI+AFZE/iFFSUi47qlEWOkGAn9aume4vU04Jt2SrTe4/4HpWbLxkBbipCjdKTaJ7o87UCOZ4nt9VzAPcG4Mbgc9rzTZoJmQIiLDcDnPj866bveRBA6DbnI26RINLONhQSZlRiTy8oJBI5betAipoFROoBCpVG223/ADT5uDtuEhvynwFlf3ak8LhHCO7osbpkc9jubCjQSB7wHPY+7/fgKBZNyVKBBSkqJBJ6iZTIuCLT4DpU9wllysVi207gR/XlYeQt61AqFrAnUAZOx5J9NrHfoa2X2M8P6Ul9Q8p+dBqeDYDaEpGyQBS1FFAUUUUGD+3/AIP0rTj2k2V3HgOR/Cv9D6VjCL+MCvtTNMAjEtLadSFIWkpIPQ18q8W8LLyzFqZd9w3aWUlUjlEcxPyoI3KilCtSyQhQUiTyMBQEjqPpUzhHNC7WIixuRb6RVZxjxWkmZkyeknbkIN1bcop/leOKhpJAWNid1dB5jxoNLy94EA8t45mbRPLakVY5bb7i0kHW2lCf3SlS1KOk3/EI6xUXg8eUQQZiLcydvhNe5YbyTqUYkzMd3kKCe+2KQiArvKMGwkjT1N4O5NOltlIBVpSCfeJsdto26edNBhk6NTqijQq6iYAtChPiDFQ+a8SNrX3AtQSZGkDTyGkSb7C8UHuf3w752CUEiLWB92f73NZ86suOBO8WAn9egqxZlinnmFOK7rKYhIsHL3km65NQDTWm4nmbGO9yFxIFA5aSEncCe8B5D3hIBIjwpRIJ7yuVxJNwOSfD0FJsN99QtJIBEmQmNoGwG0eNKISNVthO06h+EDSL79TFB5h8Sto60lKJMbTIMakqSZgER8K5xjnaPKWJSlQEmJg84PMeJrtxAkrI0AXk7yeelIjYCvBh1OwkSCo+O0+BEzQS/C2UqxbyEpBIkf8APlX0zkmXJwzKG0iNIqleyrhMYZoOrHeItO8da0SgKKKKAooooCqxx5wk3meHKFWcT3m180q5elWeig+Nc9ydzBLUw8CFg3Ed0gE94Gb/APmoltRBBG4M19Ye0DgVnNGu8Al1I7ixuPPwr5tzzhd/APBt9Ed4Qr8JE70Fsbw0pGoJBICjeAkx1m3T0psc9S1+wQFEGZWIke7vzSOvyqJxGKViFBtKVKAIlIMauUkbH1qeyzJQyQp4AwQoNk2kGbxvFAxcwWIxPeWrXKtlEpbAtJCYtHW9SeWcPJVHarlKZmAEjkYIm83pZ7GFagRPukRIJB5QOs+dLYdu2pREm4IO17C45kxQRHHuMBDTAACQkrUBGwMITFgm8+gHOarbLJUABAuLze+wO4i3j03tXeaP68Q4UkkBRQkg8kiLEnqVf+K8Q4oTAnqVDe0CY96R/QyKBNbdyrwJBkKjwFiBPy5xSi4CImdiRv8AyxKI8ZBpErVexg2vHLnf+nrFO8MCtUp1kkQCbH1jY0HgQCoIkWFki5kfvm4HrFah7M+Cy8oPvJ7oMieZmefKuPZ/7PVOkOPAhEzfc+fOtow2HS2kJQAALQKBRtASAAIArqiigKKKKAooooCiiigKis/4fYxrZQ8gK6GLjyNStFBiOd8AYjAhw4ZKXEq7wJ98EfvRO1VbAvHX/wB2kt6TO8aid0kXMeNq+liKiM04Zw2J/aNJJ6xegx9t9hJOnT3SFFJi5IBi1gehJt9WmbZkCha4EaVRNtkm8nlMRHSr9jfZSwoktrKCaicV7IVLsXtQ2gkxG+1BieHXpSCQAZkyeUkgAnrt6V6kLUe7Kt7g/HvCL/3etuwvsbaB7yknnt/WrPlfs7wrMEp1HxoMNyDhPEYkgJRHkP15ee/lWv8ACHs3bw8LehSheN/rV8wuCbaEISEjwFOKDhtsJEAQBXdFFAUUUUBRRRQFFFFAUUUUBRRRQVzjTOvs7JDTqUvamTpsVaFvJbJ0nke8JqDPtAV2mISlptYa0FCkrUArViVYaCVIGxTMgEbgTE1N58pg4zDJXhm3ngh15KygKWhLWmzZI94rWmBIFiarC8wnCrxTWW4JCziFtLadgOLWHUhoAttqC3FOaTcwFRe00Dlz2gOtBwvYdEIRiSNDilSvDrbQqZQISoupvcjSbbUY3j55lKC5h0JAWsOOFa9ASnsjrACC4lJDhupAgoM7zSmcZyMC6ftGBw4b+zvPakQVKVoDj6RKAmHCIMq1K0yRAkLcJfZMWwO1wmBQWnSltttKFJBIQuUpW2lSFmRbSJgG4IoDjjPMRh3GkMLj7W0WWTpCgnEFxoNquDPccWqDaG6jMHx092brxKFaVN4ZLapALyGS7iY0IJKgbXhIjlTrFcXlxpTq8GgOMY37O2l/vKbPYoc7Q9mlZSqHCmETvvE12jNGnFMNHLEdk+0vGqlDSkl4ISuEJE613grMXi55Aw/6zxrjhLaWEtqfwSEhSlagl9CVqB7u5mNXLkDvWmCsyybiHDPJHaYLBgdrhmFdmkLSlDkjDg6m095tyElMQnltWmig9ooooCiiigKKKKAooooCiiigKKKKCFzPCD7ZhXgbgOsEcilaUr+ILQ+JrpHDbACRCoTiDiwCr/MJKpPgCZA8qKKBHGcI4Z51bjoWvWFS2pxRalbZaUsNzAUWyUyORrrK+E8Nh76O1XrDocfPauBQSEJKVrkphKQBEUUUHj/CjCtZ+8Spb5xWtKylSXC2lolJ5AoTpjxPWl8Pw6w32AQkgYZstNgKMBKkhJB6mEi9FFBCv8KstFhpCnCF4ht1anFqdWoMArbRqUbJCkj59at4oooPaKKKAooooCiiig//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latin typeface="Century Schoolbook" pitchFamily="18" charset="0"/>
            </a:endParaRPr>
          </a:p>
        </p:txBody>
      </p:sp>
      <p:pic>
        <p:nvPicPr>
          <p:cNvPr id="19463" name="Picture 6" descr="http://www.magnet.fsu.edu/education/tutorials/pioneers/images/jameswat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276600"/>
            <a:ext cx="2133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sosceles Triangle 2"/>
          <p:cNvSpPr/>
          <p:nvPr/>
        </p:nvSpPr>
        <p:spPr>
          <a:xfrm>
            <a:off x="3314700" y="2438400"/>
            <a:ext cx="1752600" cy="1447800"/>
          </a:xfrm>
          <a:prstGeom prst="triangle">
            <a:avLst/>
          </a:prstGeom>
          <a:solidFill>
            <a:schemeClr val="bg1">
              <a:lumMod val="8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3" idx="1"/>
            <a:endCxn id="3" idx="5"/>
          </p:cNvCxnSpPr>
          <p:nvPr/>
        </p:nvCxnSpPr>
        <p:spPr>
          <a:xfrm>
            <a:off x="3752850" y="3162300"/>
            <a:ext cx="87630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1" name="Straight Connector 10"/>
          <p:cNvCxnSpPr>
            <a:stCxn id="3" idx="3"/>
          </p:cNvCxnSpPr>
          <p:nvPr/>
        </p:nvCxnSpPr>
        <p:spPr>
          <a:xfrm flipV="1">
            <a:off x="4191000" y="3162300"/>
            <a:ext cx="0" cy="723900"/>
          </a:xfrm>
          <a:prstGeom prst="line">
            <a:avLst/>
          </a:prstGeom>
          <a:ln w="28575"/>
        </p:spPr>
        <p:style>
          <a:lnRef idx="1">
            <a:schemeClr val="accent4"/>
          </a:lnRef>
          <a:fillRef idx="0">
            <a:schemeClr val="accent4"/>
          </a:fillRef>
          <a:effectRef idx="0">
            <a:schemeClr val="accent4"/>
          </a:effectRef>
          <a:fontRef idx="minor">
            <a:schemeClr val="tx1"/>
          </a:fontRef>
        </p:style>
      </p:cxnSp>
      <p:sp>
        <p:nvSpPr>
          <p:cNvPr id="9" name="TextBox 8"/>
          <p:cNvSpPr txBox="1"/>
          <p:nvPr/>
        </p:nvSpPr>
        <p:spPr>
          <a:xfrm>
            <a:off x="3733800" y="3200400"/>
            <a:ext cx="438150" cy="584775"/>
          </a:xfrm>
          <a:prstGeom prst="rect">
            <a:avLst/>
          </a:prstGeom>
          <a:noFill/>
          <a:ln>
            <a:noFill/>
          </a:ln>
        </p:spPr>
        <p:txBody>
          <a:bodyPr wrap="square" rtlCol="0">
            <a:spAutoFit/>
          </a:bodyPr>
          <a:lstStyle/>
          <a:p>
            <a:r>
              <a:rPr lang="en-US" sz="3200" dirty="0" smtClean="0">
                <a:latin typeface="Cambria Math" panose="02040503050406030204" pitchFamily="18" charset="0"/>
                <a:ea typeface="Cambria Math" panose="02040503050406030204" pitchFamily="18" charset="0"/>
              </a:rPr>
              <a:t>P</a:t>
            </a:r>
            <a:endParaRPr lang="en-US" dirty="0">
              <a:latin typeface="Cambria Math" panose="02040503050406030204" pitchFamily="18" charset="0"/>
              <a:ea typeface="Cambria Math" panose="02040503050406030204" pitchFamily="18" charset="0"/>
            </a:endParaRPr>
          </a:p>
        </p:txBody>
      </p:sp>
      <p:sp>
        <p:nvSpPr>
          <p:cNvPr id="15" name="TextBox 14"/>
          <p:cNvSpPr txBox="1"/>
          <p:nvPr/>
        </p:nvSpPr>
        <p:spPr>
          <a:xfrm>
            <a:off x="3905250" y="2615625"/>
            <a:ext cx="438150" cy="584775"/>
          </a:xfrm>
          <a:prstGeom prst="rect">
            <a:avLst/>
          </a:prstGeom>
          <a:noFill/>
          <a:ln>
            <a:noFill/>
          </a:ln>
        </p:spPr>
        <p:txBody>
          <a:bodyPr wrap="square" rtlCol="0">
            <a:spAutoFit/>
          </a:bodyPr>
          <a:lstStyle/>
          <a:p>
            <a:r>
              <a:rPr lang="en-US" sz="3200" dirty="0">
                <a:latin typeface="Cambria Math" panose="02040503050406030204" pitchFamily="18" charset="0"/>
                <a:ea typeface="Cambria Math" panose="02040503050406030204" pitchFamily="18" charset="0"/>
              </a:rPr>
              <a:t>W</a:t>
            </a:r>
            <a:endParaRPr lang="en-US" dirty="0">
              <a:latin typeface="Cambria Math" panose="02040503050406030204" pitchFamily="18" charset="0"/>
              <a:ea typeface="Cambria Math" panose="02040503050406030204" pitchFamily="18" charset="0"/>
            </a:endParaRPr>
          </a:p>
        </p:txBody>
      </p:sp>
      <p:sp>
        <p:nvSpPr>
          <p:cNvPr id="16" name="TextBox 15"/>
          <p:cNvSpPr txBox="1"/>
          <p:nvPr/>
        </p:nvSpPr>
        <p:spPr>
          <a:xfrm>
            <a:off x="4310495" y="3184814"/>
            <a:ext cx="438150" cy="584775"/>
          </a:xfrm>
          <a:prstGeom prst="rect">
            <a:avLst/>
          </a:prstGeom>
          <a:noFill/>
          <a:ln>
            <a:noFill/>
          </a:ln>
        </p:spPr>
        <p:txBody>
          <a:bodyPr wrap="square" rtlCol="0">
            <a:spAutoFit/>
          </a:bodyPr>
          <a:lstStyle/>
          <a:p>
            <a:r>
              <a:rPr lang="en-US" sz="3200" dirty="0">
                <a:latin typeface="Cambria Math" panose="02040503050406030204" pitchFamily="18" charset="0"/>
                <a:ea typeface="Cambria Math" panose="02040503050406030204" pitchFamily="18" charset="0"/>
              </a:rPr>
              <a:t>t</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831905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425700" y="993775"/>
            <a:ext cx="5867400" cy="6169025"/>
          </a:xfrm>
        </p:spPr>
        <p:txBody>
          <a:bodyPr>
            <a:normAutofit/>
          </a:bodyPr>
          <a:lstStyle/>
          <a:p>
            <a:pPr eaLnBrk="1" hangingPunct="1"/>
            <a:r>
              <a:rPr lang="en-US" altLang="en-US" dirty="0" smtClean="0"/>
              <a:t>For example, a rock climber takes an abnormally long time to elevate her body up a few meters along the side of a cliff. On the other hand, a trail hiker (who selects the easier path up the mountain) might elevate her body a few meters in a short amount of time. The two people might do the same amount of work, yet the hiker does the work in considerably less time than the rock climber. The hiker has more </a:t>
            </a:r>
            <a:r>
              <a:rPr lang="en-US" altLang="en-US" i="1" dirty="0" smtClean="0"/>
              <a:t>power</a:t>
            </a:r>
            <a:r>
              <a:rPr lang="en-US" altLang="en-US" dirty="0" smtClean="0"/>
              <a:t> than the rock climber because she does the same amount of work </a:t>
            </a:r>
            <a:r>
              <a:rPr lang="en-US" altLang="en-US" i="1" dirty="0" smtClean="0"/>
              <a:t>faster.</a:t>
            </a:r>
            <a:endParaRPr lang="en-US" altLang="en-US" dirty="0" smtClean="0"/>
          </a:p>
        </p:txBody>
      </p:sp>
      <p:pic>
        <p:nvPicPr>
          <p:cNvPr id="20483" name="Picture 2" descr="http://www.physicsclassroom.com/Class/energy/u5l1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26543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727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about it</a:t>
            </a:r>
            <a:endParaRPr lang="en-US" dirty="0"/>
          </a:p>
        </p:txBody>
      </p:sp>
      <p:sp>
        <p:nvSpPr>
          <p:cNvPr id="3" name="Content Placeholder 2"/>
          <p:cNvSpPr>
            <a:spLocks noGrp="1"/>
          </p:cNvSpPr>
          <p:nvPr>
            <p:ph idx="1"/>
          </p:nvPr>
        </p:nvSpPr>
        <p:spPr/>
        <p:txBody>
          <a:bodyPr/>
          <a:lstStyle/>
          <a:p>
            <a:r>
              <a:rPr lang="en-US" dirty="0" smtClean="0"/>
              <a:t>In 2-3 sentences, write about how two people could do the same amount of work but have different amounts of power.</a:t>
            </a:r>
          </a:p>
          <a:p>
            <a:endParaRPr lang="en-US" dirty="0"/>
          </a:p>
          <a:p>
            <a:r>
              <a:rPr lang="en-US" dirty="0" smtClean="0"/>
              <a:t>In 2-3 sentences, write about how two people could do different amounts of work, but have the same power.</a:t>
            </a:r>
            <a:endParaRPr lang="en-US" dirty="0"/>
          </a:p>
        </p:txBody>
      </p:sp>
    </p:spTree>
    <p:extLst>
      <p:ext uri="{BB962C8B-B14F-4D97-AF65-F5344CB8AC3E}">
        <p14:creationId xmlns:p14="http://schemas.microsoft.com/office/powerpoint/2010/main" val="301211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Other units of power</a:t>
            </a:r>
            <a:endParaRPr lang="en-US" dirty="0"/>
          </a:p>
        </p:txBody>
      </p:sp>
      <p:sp>
        <p:nvSpPr>
          <p:cNvPr id="21507" name="Content Placeholder 2"/>
          <p:cNvSpPr>
            <a:spLocks noGrp="1"/>
          </p:cNvSpPr>
          <p:nvPr>
            <p:ph idx="1"/>
          </p:nvPr>
        </p:nvSpPr>
        <p:spPr>
          <a:xfrm>
            <a:off x="457200" y="1600200"/>
            <a:ext cx="7467600" cy="4873625"/>
          </a:xfrm>
        </p:spPr>
        <p:txBody>
          <a:bodyPr/>
          <a:lstStyle/>
          <a:p>
            <a:pPr eaLnBrk="1" hangingPunct="1"/>
            <a:r>
              <a:rPr lang="en-US" altLang="en-US" dirty="0" smtClean="0"/>
              <a:t>Historically and today, another unit of power is common.</a:t>
            </a:r>
          </a:p>
          <a:p>
            <a:pPr eaLnBrk="1" hangingPunct="1"/>
            <a:r>
              <a:rPr lang="en-US" altLang="en-US" dirty="0" smtClean="0"/>
              <a:t>Horsepower</a:t>
            </a:r>
          </a:p>
          <a:p>
            <a:pPr eaLnBrk="1" hangingPunct="1"/>
            <a:r>
              <a:rPr lang="en-US" altLang="en-US" dirty="0" smtClean="0"/>
              <a:t>Where did this weird unit</a:t>
            </a:r>
            <a:br>
              <a:rPr lang="en-US" altLang="en-US" dirty="0" smtClean="0"/>
            </a:br>
            <a:r>
              <a:rPr lang="en-US" altLang="en-US" dirty="0" smtClean="0"/>
              <a:t> come from?</a:t>
            </a:r>
          </a:p>
        </p:txBody>
      </p:sp>
      <p:pic>
        <p:nvPicPr>
          <p:cNvPr id="21508" name="Picture 4" descr="horsep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895600"/>
            <a:ext cx="449580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5562600" y="5029200"/>
            <a:ext cx="2590800" cy="1371600"/>
          </a:xfrm>
          <a:prstGeom prst="rect">
            <a:avLst/>
          </a:prstGeom>
          <a:solidFill>
            <a:schemeClr val="accent4">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510" name="TextBox 6"/>
          <p:cNvSpPr txBox="1">
            <a:spLocks noChangeArrowheads="1"/>
          </p:cNvSpPr>
          <p:nvPr/>
        </p:nvSpPr>
        <p:spPr bwMode="auto">
          <a:xfrm>
            <a:off x="5867400" y="5257800"/>
            <a:ext cx="2057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a:solidFill>
                  <a:schemeClr val="bg1"/>
                </a:solidFill>
                <a:latin typeface="Century Schoolbook" pitchFamily="18" charset="0"/>
              </a:rPr>
              <a:t>1 hp = 746 W</a:t>
            </a:r>
          </a:p>
          <a:p>
            <a:pPr eaLnBrk="1" hangingPunct="1"/>
            <a:endParaRPr lang="en-US" altLang="en-US">
              <a:latin typeface="Century Schoolbook" pitchFamily="18" charset="0"/>
            </a:endParaRPr>
          </a:p>
        </p:txBody>
      </p:sp>
    </p:spTree>
    <p:extLst>
      <p:ext uri="{BB962C8B-B14F-4D97-AF65-F5344CB8AC3E}">
        <p14:creationId xmlns:p14="http://schemas.microsoft.com/office/powerpoint/2010/main" val="2211949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Some formula magic</a:t>
            </a:r>
            <a:endParaRPr lang="en-US" dirty="0"/>
          </a:p>
        </p:txBody>
      </p:sp>
      <p:sp>
        <p:nvSpPr>
          <p:cNvPr id="22531" name="Content Placeholder 2"/>
          <p:cNvSpPr>
            <a:spLocks noGrp="1"/>
          </p:cNvSpPr>
          <p:nvPr>
            <p:ph idx="1"/>
          </p:nvPr>
        </p:nvSpPr>
        <p:spPr>
          <a:xfrm>
            <a:off x="457200" y="1600200"/>
            <a:ext cx="7467600" cy="4873625"/>
          </a:xfrm>
        </p:spPr>
        <p:txBody>
          <a:bodyPr/>
          <a:lstStyle/>
          <a:p>
            <a:pPr eaLnBrk="1" hangingPunct="1"/>
            <a:r>
              <a:rPr lang="en-US" altLang="en-US" dirty="0" smtClean="0"/>
              <a:t>You don’t need to know this formula, but it’s pretty cool!</a:t>
            </a:r>
          </a:p>
        </p:txBody>
      </p:sp>
      <p:pic>
        <p:nvPicPr>
          <p:cNvPr id="22532" name="Picture 2" descr="http://www.physicsclassroom.com/Class/energy/u5l1e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19400"/>
            <a:ext cx="52197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http://www.physicsclassroom.com/Class/energy/u5l1e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127663"/>
            <a:ext cx="3276600"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p:nvPr/>
        </p:nvSpPr>
        <p:spPr>
          <a:xfrm>
            <a:off x="1752600" y="2895600"/>
            <a:ext cx="838200" cy="3810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838450" y="2895600"/>
            <a:ext cx="2495550" cy="3810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qual 7"/>
          <p:cNvSpPr/>
          <p:nvPr/>
        </p:nvSpPr>
        <p:spPr>
          <a:xfrm>
            <a:off x="2362200" y="2286000"/>
            <a:ext cx="800100" cy="533400"/>
          </a:xfrm>
          <a:prstGeom prst="mathEqual">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Straight Connector 10"/>
          <p:cNvCxnSpPr>
            <a:stCxn id="8" idx="4"/>
            <a:endCxn id="3" idx="0"/>
          </p:cNvCxnSpPr>
          <p:nvPr/>
        </p:nvCxnSpPr>
        <p:spPr>
          <a:xfrm flipH="1">
            <a:off x="2171700" y="2646792"/>
            <a:ext cx="296553" cy="2488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1"/>
          </p:cNvCxnSpPr>
          <p:nvPr/>
        </p:nvCxnSpPr>
        <p:spPr>
          <a:xfrm>
            <a:off x="3056247" y="2646792"/>
            <a:ext cx="525153" cy="2488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997777" y="3810000"/>
            <a:ext cx="1802823" cy="1066799"/>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90009" y="5029201"/>
            <a:ext cx="1305791" cy="6096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Equal 22"/>
          <p:cNvSpPr/>
          <p:nvPr/>
        </p:nvSpPr>
        <p:spPr>
          <a:xfrm>
            <a:off x="4648200" y="4762501"/>
            <a:ext cx="800100" cy="533400"/>
          </a:xfrm>
          <a:prstGeom prst="mathEqual">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4" name="Straight Connector 23"/>
          <p:cNvCxnSpPr>
            <a:endCxn id="23" idx="5"/>
          </p:cNvCxnSpPr>
          <p:nvPr/>
        </p:nvCxnSpPr>
        <p:spPr>
          <a:xfrm>
            <a:off x="4732647" y="4500125"/>
            <a:ext cx="315603" cy="3722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23" idx="2"/>
          </p:cNvCxnSpPr>
          <p:nvPr/>
        </p:nvCxnSpPr>
        <p:spPr>
          <a:xfrm flipV="1">
            <a:off x="4495800" y="5186021"/>
            <a:ext cx="552450" cy="26665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63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par>
                          <p:cTn id="36" fill="hold">
                            <p:stCondLst>
                              <p:cond delay="500"/>
                            </p:stCondLst>
                            <p:childTnLst>
                              <p:par>
                                <p:cTn id="37" presetID="10"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600200"/>
            <a:ext cx="7467600" cy="4873625"/>
          </a:xfrm>
        </p:spPr>
        <p:txBody>
          <a:bodyPr/>
          <a:lstStyle/>
          <a:p>
            <a:pPr eaLnBrk="1" hangingPunct="1"/>
            <a:r>
              <a:rPr lang="en-US" altLang="en-US" dirty="0" smtClean="0"/>
              <a:t>Two physics students, Will N. </a:t>
            </a:r>
            <a:r>
              <a:rPr lang="en-US" altLang="en-US" dirty="0" err="1" smtClean="0"/>
              <a:t>Andable</a:t>
            </a:r>
            <a:r>
              <a:rPr lang="en-US" altLang="en-US" dirty="0" smtClean="0"/>
              <a:t> and Ben </a:t>
            </a:r>
            <a:r>
              <a:rPr lang="en-US" altLang="en-US" dirty="0" err="1" smtClean="0"/>
              <a:t>Pumpiniron</a:t>
            </a:r>
            <a:r>
              <a:rPr lang="en-US" altLang="en-US" dirty="0" smtClean="0"/>
              <a:t>, are in the weightlifting room. Will lifts the 100-pound barbell over his head 10 times in one minute; Ben lifts the 100-pound barbell over his head 10 times in 10 seconds. </a:t>
            </a:r>
          </a:p>
          <a:p>
            <a:pPr eaLnBrk="1" hangingPunct="1"/>
            <a:r>
              <a:rPr lang="en-US" altLang="en-US" dirty="0" smtClean="0"/>
              <a:t>Which student does the most work? </a:t>
            </a:r>
          </a:p>
          <a:p>
            <a:pPr eaLnBrk="1" hangingPunct="1"/>
            <a:r>
              <a:rPr lang="en-US" altLang="en-US" dirty="0" smtClean="0"/>
              <a:t>Which student delivers the most power?</a:t>
            </a:r>
          </a:p>
        </p:txBody>
      </p:sp>
      <p:pic>
        <p:nvPicPr>
          <p:cNvPr id="23556" name="Picture 2" descr="http://www.physicsclassroom.com/Class/energy/u5l1e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648200"/>
            <a:ext cx="2590800"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523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ircle(in)">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ircle(in)">
                                      <p:cBhvr>
                                        <p:cTn id="12" dur="20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circle(in)">
                                      <p:cBhvr>
                                        <p:cTn id="17"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Power Example #1</a:t>
            </a:r>
            <a:endParaRPr lang="en-US" dirty="0"/>
          </a:p>
        </p:txBody>
      </p:sp>
      <p:sp>
        <p:nvSpPr>
          <p:cNvPr id="24579" name="Content Placeholder 2"/>
          <p:cNvSpPr>
            <a:spLocks noGrp="1"/>
          </p:cNvSpPr>
          <p:nvPr>
            <p:ph idx="1"/>
          </p:nvPr>
        </p:nvSpPr>
        <p:spPr>
          <a:xfrm>
            <a:off x="457200" y="1600200"/>
            <a:ext cx="7467600" cy="4873625"/>
          </a:xfrm>
        </p:spPr>
        <p:txBody>
          <a:bodyPr>
            <a:normAutofit/>
          </a:bodyPr>
          <a:lstStyle/>
          <a:p>
            <a:pPr eaLnBrk="1" hangingPunct="1"/>
            <a:r>
              <a:rPr lang="en-US" altLang="en-US" dirty="0" smtClean="0"/>
              <a:t>A mechanic uses a jack to lift a truck and does 7258 J of work.  If he lifts the truck in 30 seconds, what was the power output?</a:t>
            </a:r>
          </a:p>
          <a:p>
            <a:pPr eaLnBrk="1" hangingPunct="1"/>
            <a:r>
              <a:rPr lang="en-US" altLang="en-US" dirty="0" smtClean="0"/>
              <a:t>W = 7258 J</a:t>
            </a:r>
          </a:p>
          <a:p>
            <a:pPr eaLnBrk="1" hangingPunct="1"/>
            <a:r>
              <a:rPr lang="en-US" altLang="en-US" dirty="0" smtClean="0"/>
              <a:t>t = 30 s</a:t>
            </a:r>
          </a:p>
          <a:p>
            <a:pPr eaLnBrk="1" hangingPunct="1"/>
            <a:r>
              <a:rPr lang="en-US" altLang="en-US" dirty="0" smtClean="0"/>
              <a:t>P = W/t</a:t>
            </a:r>
          </a:p>
          <a:p>
            <a:pPr eaLnBrk="1" hangingPunct="1"/>
            <a:r>
              <a:rPr lang="en-US" altLang="en-US" dirty="0" smtClean="0"/>
              <a:t>P = (7258 J)/(30 s)</a:t>
            </a:r>
          </a:p>
          <a:p>
            <a:pPr eaLnBrk="1" hangingPunct="1"/>
            <a:r>
              <a:rPr lang="en-US" altLang="en-US" dirty="0" smtClean="0"/>
              <a:t>P = 242 J/s = 242 W</a:t>
            </a:r>
          </a:p>
          <a:p>
            <a:pPr eaLnBrk="1" hangingPunct="1"/>
            <a:endParaRPr lang="en-US" altLang="en-US" dirty="0" smtClean="0"/>
          </a:p>
        </p:txBody>
      </p:sp>
      <p:pic>
        <p:nvPicPr>
          <p:cNvPr id="24580" name="Picture 2" descr="http://www2.franciscan.edu/academic/mathsci/mathscienceintegation/MathScienceIntegation-701_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19400"/>
            <a:ext cx="1676400"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32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randombar(horizontal)">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randombar(horizontal)">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randombar(horizontal)">
                                      <p:cBhvr>
                                        <p:cTn id="27" dur="500"/>
                                        <p:tgtEl>
                                          <p:spTgt spid="245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randombar(horizontal)">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136</TotalTime>
  <Words>470</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Warm-Up</vt:lpstr>
      <vt:lpstr>Work vs. Power</vt:lpstr>
      <vt:lpstr>Power</vt:lpstr>
      <vt:lpstr>PowerPoint Presentation</vt:lpstr>
      <vt:lpstr>Write about it</vt:lpstr>
      <vt:lpstr>Other units of power</vt:lpstr>
      <vt:lpstr>Some formula magic</vt:lpstr>
      <vt:lpstr>PowerPoint Presentation</vt:lpstr>
      <vt:lpstr>Power Example #1</vt:lpstr>
      <vt:lpstr>Power Example #2</vt:lpstr>
      <vt:lpstr>Personal Power Lab</vt:lpstr>
      <vt:lpstr>Class Data</vt:lpstr>
    </vt:vector>
  </TitlesOfParts>
  <Company>Round Rock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E133537</dc:creator>
  <cp:lastModifiedBy>e104077</cp:lastModifiedBy>
  <cp:revision>14</cp:revision>
  <dcterms:created xsi:type="dcterms:W3CDTF">2015-01-06T14:03:23Z</dcterms:created>
  <dcterms:modified xsi:type="dcterms:W3CDTF">2017-01-06T20:28:09Z</dcterms:modified>
</cp:coreProperties>
</file>