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67"/>
  </p:notesMasterIdLst>
  <p:handoutMasterIdLst>
    <p:handoutMasterId r:id="rId6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338" r:id="rId34"/>
    <p:sldId id="339" r:id="rId35"/>
    <p:sldId id="340" r:id="rId36"/>
    <p:sldId id="342" r:id="rId37"/>
    <p:sldId id="346" r:id="rId38"/>
    <p:sldId id="352" r:id="rId39"/>
    <p:sldId id="292" r:id="rId40"/>
    <p:sldId id="293" r:id="rId41"/>
    <p:sldId id="337" r:id="rId42"/>
    <p:sldId id="353" r:id="rId43"/>
    <p:sldId id="354" r:id="rId44"/>
    <p:sldId id="355" r:id="rId45"/>
    <p:sldId id="356" r:id="rId46"/>
    <p:sldId id="357" r:id="rId47"/>
    <p:sldId id="358" r:id="rId48"/>
    <p:sldId id="359" r:id="rId49"/>
    <p:sldId id="360" r:id="rId50"/>
    <p:sldId id="289" r:id="rId51"/>
    <p:sldId id="290" r:id="rId52"/>
    <p:sldId id="291" r:id="rId53"/>
    <p:sldId id="361" r:id="rId54"/>
    <p:sldId id="304" r:id="rId55"/>
    <p:sldId id="320" r:id="rId56"/>
    <p:sldId id="305" r:id="rId57"/>
    <p:sldId id="321" r:id="rId58"/>
    <p:sldId id="306" r:id="rId59"/>
    <p:sldId id="307" r:id="rId60"/>
    <p:sldId id="308" r:id="rId61"/>
    <p:sldId id="309" r:id="rId62"/>
    <p:sldId id="311" r:id="rId63"/>
    <p:sldId id="324" r:id="rId64"/>
    <p:sldId id="312" r:id="rId65"/>
    <p:sldId id="322"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72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7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EB69FA-A840-4E7F-A915-156791665684}" type="datetimeFigureOut">
              <a:rPr lang="en-US" smtClean="0"/>
              <a:pPr/>
              <a:t>3/31/2015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62B6DC-AAB6-46C1-BB73-29FA80FD7E92}" type="slidenum">
              <a:rPr lang="en-US" smtClean="0"/>
              <a:pPr/>
              <a:t>‹#›</a:t>
            </a:fld>
            <a:endParaRPr lang="en-US"/>
          </a:p>
        </p:txBody>
      </p:sp>
    </p:spTree>
    <p:extLst>
      <p:ext uri="{BB962C8B-B14F-4D97-AF65-F5344CB8AC3E}">
        <p14:creationId xmlns:p14="http://schemas.microsoft.com/office/powerpoint/2010/main" val="3513373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E6A01A-9F36-4400-9F22-F6F8588B6B4C}" type="datetimeFigureOut">
              <a:rPr lang="en-US" smtClean="0"/>
              <a:pPr/>
              <a:t>3/31/2015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1218D-AED4-4720-9C52-7B84DEDE372F}" type="slidenum">
              <a:rPr lang="en-US" smtClean="0"/>
              <a:pPr/>
              <a:t>‹#›</a:t>
            </a:fld>
            <a:endParaRPr lang="en-US"/>
          </a:p>
        </p:txBody>
      </p:sp>
    </p:spTree>
    <p:extLst>
      <p:ext uri="{BB962C8B-B14F-4D97-AF65-F5344CB8AC3E}">
        <p14:creationId xmlns:p14="http://schemas.microsoft.com/office/powerpoint/2010/main" val="183057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05879-297C-4CC6-85D4-0730CE0D71C5}"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DD6B2-65FE-4BE7-9C81-E59ECE3A3C40}" type="slidenum">
              <a:rPr lang="en-US"/>
              <a:pPr/>
              <a:t>10</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EB625-99A4-4335-A130-47F287274D56}" type="slidenum">
              <a:rPr lang="en-US"/>
              <a:pPr/>
              <a:t>11</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CD459C-FE80-415B-8F11-A1F4508F4FB6}" type="slidenum">
              <a:rPr lang="en-US"/>
              <a:pPr/>
              <a:t>12</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31573-DDA2-4324-8856-E8C92A101294}" type="slidenum">
              <a:rPr lang="en-US"/>
              <a:pPr/>
              <a:t>13</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A7B1D-86F5-418F-A7DF-A54C38870C18}" type="slidenum">
              <a:rPr lang="en-US"/>
              <a:pPr/>
              <a:t>14</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42589-858B-4296-8725-A6F48BF20C6F}" type="slidenum">
              <a:rPr lang="en-US"/>
              <a:pPr/>
              <a:t>15</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11D0CE-0101-42E2-B2A5-A4C0076A4353}" type="slidenum">
              <a:rPr lang="en-US"/>
              <a:pPr/>
              <a:t>16</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C5EA2-E9A9-4BA4-87C8-AD910D928CA2}" type="slidenum">
              <a:rPr lang="en-US"/>
              <a:pPr/>
              <a:t>17</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170526-32F2-4C13-AB52-AA563DE69635}" type="slidenum">
              <a:rPr lang="en-US"/>
              <a:pPr/>
              <a:t>18</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E17468-6837-4AA7-99FE-24B9A4BBDF40}" type="slidenum">
              <a:rPr lang="en-US"/>
              <a:pPr/>
              <a:t>19</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B2691-C79C-4DD2-A990-A5AFEA275EEC}" type="slidenum">
              <a:rPr lang="en-US"/>
              <a:pPr/>
              <a:t>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391C7-97CE-42F6-BE8B-AA5990B6FC8D}" type="slidenum">
              <a:rPr lang="en-US"/>
              <a:pPr/>
              <a:t>20</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4B7D1F-DB57-4805-B28F-7E20BBD494D2}" type="slidenum">
              <a:rPr lang="en-US"/>
              <a:pPr/>
              <a:t>21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CAF2EA-0D0E-49BA-9AEA-93BDC040365B}" type="slidenum">
              <a:rPr lang="en-US"/>
              <a:pPr/>
              <a:t>22</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61572B-142B-4C7D-8BB6-F7D9E196205C}" type="slidenum">
              <a:rPr lang="en-US"/>
              <a:pPr/>
              <a:t>23</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B01A7-5CC5-45C5-9C20-B3175E5F5A0C}" type="slidenum">
              <a:rPr lang="en-US"/>
              <a:pPr/>
              <a:t>24</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6DDE4-B847-42CD-AE59-25A2080A8B6A}" type="slidenum">
              <a:rPr lang="en-US"/>
              <a:pPr/>
              <a:t>25</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9BA73-3C9F-47B6-BA24-65404E123ACA}" type="slidenum">
              <a:rPr lang="en-US"/>
              <a:pPr/>
              <a:t>26</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650C0A-AB71-42C7-B746-EA3774A5868E}" type="slidenum">
              <a:rPr lang="en-US"/>
              <a:pPr/>
              <a:t>27</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C7842-1A8B-417A-BD26-108E651343EE}" type="slidenum">
              <a:rPr lang="en-US"/>
              <a:pPr/>
              <a:t>28</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6DD94E-767C-4363-B5F4-950938F0991D}" type="slidenum">
              <a:rPr lang="en-US"/>
              <a:pPr/>
              <a:t>29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E9D784-2B36-43E0-B93A-883D27241C5D}"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8E3F3-B510-498B-B047-0A31CCBBEC23}" type="slidenum">
              <a:rPr lang="en-US"/>
              <a:pPr/>
              <a:t>30</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2952A4-0F9B-4016-A600-EC2979482901}" type="slidenum">
              <a:rPr lang="en-US"/>
              <a:pPr/>
              <a:t>31</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2059D4-F675-44E1-9AEA-E8B12F74C91D}" type="slidenum">
              <a:rPr lang="en-US"/>
              <a:pPr/>
              <a:t>32</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6280C-4F6E-4074-8A3D-B7F9A63E25EC}" type="slidenum">
              <a:rPr lang="en-US"/>
              <a:pPr/>
              <a:t>33</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CF81D7-4138-4319-AF2F-0DE4913B6A9B}" type="slidenum">
              <a:rPr lang="en-US"/>
              <a:pPr/>
              <a:t>34</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726F4-8120-409F-A68B-8C2254DFEEA9}" type="slidenum">
              <a:rPr lang="en-US"/>
              <a:pPr/>
              <a:t>36</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22D930-6294-40A6-9B2C-D0ECC0D149C3}" type="slidenum">
              <a:rPr lang="en-US"/>
              <a:pPr/>
              <a:t>37</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8D558-86FD-4F83-8586-B7801D60CC62}" type="slidenum">
              <a:rPr lang="en-US"/>
              <a:pPr/>
              <a:t>39</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59A8B-5D21-4D00-B710-F924DD66C716}" type="slidenum">
              <a:rPr lang="en-US"/>
              <a:pPr/>
              <a:t>40</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2251E-0213-497F-AD84-94B56F16EA1D}" type="slidenum">
              <a:rPr lang="en-US"/>
              <a:pPr/>
              <a:t>50</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7ACA6-A50E-499D-A1B5-922D841E255B}" type="slidenum">
              <a:rPr lang="en-US"/>
              <a:pPr/>
              <a:t>4</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434D00-7CB8-43BB-85FA-5D19976D1C45}" type="slidenum">
              <a:rPr lang="en-US"/>
              <a:pPr/>
              <a:t>51</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2E10EF-588A-4D87-A575-C3108AF18147}" type="slidenum">
              <a:rPr lang="en-US"/>
              <a:pPr/>
              <a:t>52</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3DE39B-3D0A-4BF0-AB55-69A09906C542}" type="slidenum">
              <a:rPr lang="en-US"/>
              <a:pPr/>
              <a:t>54</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FCE04-79B2-4939-ACC9-4DD413E90AE9}" type="slidenum">
              <a:rPr lang="en-US"/>
              <a:pPr/>
              <a:t>56</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4146E0-E790-47C4-B45D-4F4E61C3304A}" type="slidenum">
              <a:rPr lang="en-US"/>
              <a:pPr/>
              <a:t>58</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37D3FB-819C-43FE-8BBB-6884B32F6F2D}" type="slidenum">
              <a:rPr lang="en-US"/>
              <a:pPr/>
              <a:t>59</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CBA0A-1B83-4FDD-9813-D13F76042621}" type="slidenum">
              <a:rPr lang="en-US"/>
              <a:pPr/>
              <a:t>60</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A58F77-9A07-46FC-A03A-9C5D793A2CDF}" type="slidenum">
              <a:rPr lang="en-US"/>
              <a:pPr/>
              <a:t>61</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168BA3-8733-4CC8-B920-9100E68FD333}" type="slidenum">
              <a:rPr lang="en-US"/>
              <a:pPr/>
              <a:t>62</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658889-7D29-4FE4-A5A9-F019135B7B09}" type="slidenum">
              <a:rPr lang="en-US"/>
              <a:pPr/>
              <a:t>64</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22EDC-FFA0-4419-92AB-226EBE24D569}" type="slidenum">
              <a:rPr lang="en-US"/>
              <a:pPr/>
              <a:t>5</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F8EB4-1284-49C0-AE9D-555AEEE3CD56}" type="slidenum">
              <a:rPr lang="en-US"/>
              <a:pPr/>
              <a:t>6</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01ECE-B727-4507-B750-76BAA0D8EF46}" type="slidenum">
              <a:rPr lang="en-US"/>
              <a:pPr/>
              <a:t>7</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0AF7B-9108-4ED8-8B84-BAD6C2B14F41}" type="slidenum">
              <a:rPr lang="en-US"/>
              <a:pPr/>
              <a:t>8</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1071A4-030C-48A4-BAED-61D78B23593B}" type="slidenum">
              <a:rPr lang="en-US"/>
              <a:pPr/>
              <a:t>9</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133123"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a:solidFill>
                  <a:srgbClr val="000000"/>
                </a:solidFill>
                <a:cs typeface="Arial" charset="0"/>
              </a:endParaRPr>
            </a:p>
          </p:txBody>
        </p:sp>
        <p:sp>
          <p:nvSpPr>
            <p:cNvPr id="133124"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cs typeface="Arial" charset="0"/>
              </a:endParaRPr>
            </a:p>
          </p:txBody>
        </p:sp>
        <p:sp>
          <p:nvSpPr>
            <p:cNvPr id="133125"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a:solidFill>
                  <a:srgbClr val="000000"/>
                </a:solidFill>
                <a:latin typeface="Arial" charset="0"/>
                <a:cs typeface="Arial" charset="0"/>
              </a:endParaRPr>
            </a:p>
          </p:txBody>
        </p:sp>
      </p:grpSp>
      <p:sp>
        <p:nvSpPr>
          <p:cNvPr id="13312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331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133128" name="Rectangle 8"/>
          <p:cNvSpPr>
            <a:spLocks noGrp="1" noChangeArrowheads="1"/>
          </p:cNvSpPr>
          <p:nvPr>
            <p:ph type="dt" sz="half" idx="2"/>
          </p:nvPr>
        </p:nvSpPr>
        <p:spPr/>
        <p:txBody>
          <a:bodyPr/>
          <a:lstStyle>
            <a:lvl1pPr>
              <a:defRPr/>
            </a:lvl1pPr>
          </a:lstStyle>
          <a:p>
            <a:endParaRPr lang="en-US">
              <a:solidFill>
                <a:srgbClr val="000000"/>
              </a:solidFill>
            </a:endParaRPr>
          </a:p>
        </p:txBody>
      </p:sp>
      <p:sp>
        <p:nvSpPr>
          <p:cNvPr id="133129" name="Rectangle 9"/>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133130" name="Rectangle 10"/>
          <p:cNvSpPr>
            <a:spLocks noGrp="1" noChangeArrowheads="1"/>
          </p:cNvSpPr>
          <p:nvPr>
            <p:ph type="sldNum" sz="quarter" idx="4"/>
          </p:nvPr>
        </p:nvSpPr>
        <p:spPr/>
        <p:txBody>
          <a:bodyPr/>
          <a:lstStyle>
            <a:lvl1pPr>
              <a:defRPr/>
            </a:lvl1pPr>
          </a:lstStyle>
          <a:p>
            <a:fld id="{5E1174B2-A948-44DD-9AAE-3BBA225B6A7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51E6931-E184-4626-8834-550309A7E36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D7AA861-7124-44F5-8F21-008FCA3B5F3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C518477D-093B-4D9B-BFE5-988C3F2176F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370013" y="1827213"/>
            <a:ext cx="35798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2225" y="18272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solidFill>
                <a:srgbClr val="000000"/>
              </a:solidFill>
            </a:endParaRP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A9F90785-AD07-4872-BE15-1912B3DB3A5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46ED0552-65D6-40DE-A111-0C1D3DD91AE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3131DDEF-A270-4BE8-9C7F-0C697820899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8A532B83-627D-4E13-AC54-89A049A7D248}"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57C9F35-2D4D-45E0-B856-056CF3B73F0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E9FE38-28E5-449F-A457-815C319D27E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9592FC7-0EB1-4E6D-8095-94ABB15FABB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184966F-9A4F-4DD9-9E34-70070C29B05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4FEC242-D8CC-450D-AF6C-38DCF7ED38A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1BC601B-EE57-49FE-B03C-1158A11F381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5A86793-0C91-4C42-BD79-727C7E585FC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FE95E00-238E-42B1-9312-DE6E84BCC1A4}"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1320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cs typeface="Arial" charset="0"/>
              </a:endParaRPr>
            </a:p>
          </p:txBody>
        </p:sp>
        <p:sp>
          <p:nvSpPr>
            <p:cNvPr id="1321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a:solidFill>
                  <a:srgbClr val="000000"/>
                </a:solidFill>
                <a:latin typeface="Arial" charset="0"/>
                <a:cs typeface="Arial" charset="0"/>
              </a:endParaRPr>
            </a:p>
          </p:txBody>
        </p:sp>
        <p:sp>
          <p:nvSpPr>
            <p:cNvPr id="1321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a:solidFill>
                  <a:srgbClr val="000000"/>
                </a:solidFill>
                <a:cs typeface="Arial" charset="0"/>
              </a:endParaRPr>
            </a:p>
          </p:txBody>
        </p:sp>
      </p:grpSp>
      <p:sp>
        <p:nvSpPr>
          <p:cNvPr id="13210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210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2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fontAlgn="base">
              <a:spcBef>
                <a:spcPct val="0"/>
              </a:spcBef>
              <a:spcAft>
                <a:spcPct val="0"/>
              </a:spcAft>
            </a:pPr>
            <a:endParaRPr lang="en-US">
              <a:solidFill>
                <a:srgbClr val="000000"/>
              </a:solidFill>
              <a:cs typeface="Arial" charset="0"/>
            </a:endParaRPr>
          </a:p>
        </p:txBody>
      </p:sp>
      <p:sp>
        <p:nvSpPr>
          <p:cNvPr id="132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fontAlgn="base">
              <a:spcBef>
                <a:spcPct val="0"/>
              </a:spcBef>
              <a:spcAft>
                <a:spcPct val="0"/>
              </a:spcAft>
            </a:pPr>
            <a:endParaRPr lang="en-US">
              <a:solidFill>
                <a:srgbClr val="000000"/>
              </a:solidFill>
              <a:cs typeface="Arial" charset="0"/>
            </a:endParaRPr>
          </a:p>
        </p:txBody>
      </p:sp>
      <p:sp>
        <p:nvSpPr>
          <p:cNvPr id="132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pPr>
            <a:fld id="{CE6AD23F-4FF5-4759-81DC-68D29EB97E6C}" type="slidenum">
              <a:rPr lang="en-US">
                <a:solidFill>
                  <a:srgbClr val="000000"/>
                </a:solidFill>
                <a:cs typeface="Arial" charset="0"/>
              </a:rPr>
              <a:pPr fontAlgn="base">
                <a:spcBef>
                  <a:spcPct val="0"/>
                </a:spcBef>
                <a:spcAft>
                  <a:spcPct val="0"/>
                </a:spcAft>
              </a:pPr>
              <a:t>‹#›</a:t>
            </a:fld>
            <a:endParaRPr lang="en-US">
              <a:solidFill>
                <a:srgbClr val="000000"/>
              </a:solidFill>
              <a:cs typeface="Arial" charset="0"/>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9.jpeg"/><Relationship Id="rId5" Type="http://schemas.openxmlformats.org/officeDocument/2006/relationships/hyperlink" Target="http://images.google.com/imgres?imgurl=http://www.ftschool.org/fourth/science/images/seriesCircuit1.gif&amp;imgrefurl=http://www.ftschool.org/fourth/science/magnetsElectricitySG.html&amp;h=307&amp;w=384&amp;sz=4&amp;hl=en&amp;start=6&amp;tbnid=dPmNr88nHF0pLM:&amp;tbnh=98&amp;tbnw=123&amp;prev=/images?q=series+circuit&amp;svnum=10&amp;hl=en&amp;safe=off&amp;rls=GGLG,GGLG:2005-32,GGLG:en&amp;sa=X" TargetMode="External"/><Relationship Id="rId4" Type="http://schemas.openxmlformats.org/officeDocument/2006/relationships/image" Target="../media/image8.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com/imgres?imgurl=http://rochsolartech.itcstore.com/sup/RO/rochsolartech/images/parellel.gif&amp;imgrefurl=http://rochsolartech.itcstore.com/default.aspx?p=113167&amp;h=185&amp;w=350&amp;sz=13&amp;hl=en&amp;start=10&amp;tbnid=1mJ3-OJ4aTsp2M:&amp;tbnh=63&amp;tbnw=120&amp;prev=/images?q=parallel+circuit&amp;svnum=10&amp;hl=en&amp;safe=off&amp;rls=GGLG,GGLG:2005-32,GGLG:en" TargetMode="Externa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6.xml"/><Relationship Id="rId1" Type="http://schemas.openxmlformats.org/officeDocument/2006/relationships/vmlDrawing" Target="../drawings/vmlDrawing9.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4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image" Target="../media/image15.wmf"/></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7.png"/><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image" Target="../media/image18.wmf"/></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image" Target="../media/image17.png"/><Relationship Id="rId5" Type="http://schemas.openxmlformats.org/officeDocument/2006/relationships/image" Target="../media/image19.wmf"/><Relationship Id="rId4" Type="http://schemas.openxmlformats.org/officeDocument/2006/relationships/oleObject" Target="../embeddings/oleObject14.bin"/></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3.xml"/><Relationship Id="rId1" Type="http://schemas.openxmlformats.org/officeDocument/2006/relationships/vmlDrawing" Target="../drawings/vmlDrawing14.vml"/><Relationship Id="rId5" Type="http://schemas.openxmlformats.org/officeDocument/2006/relationships/image" Target="../media/image20.wmf"/><Relationship Id="rId4" Type="http://schemas.openxmlformats.org/officeDocument/2006/relationships/oleObject" Target="../embeddings/oleObject15.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4.xml"/><Relationship Id="rId1" Type="http://schemas.openxmlformats.org/officeDocument/2006/relationships/vmlDrawing" Target="../drawings/vmlDrawing15.vml"/><Relationship Id="rId4" Type="http://schemas.openxmlformats.org/officeDocument/2006/relationships/image" Target="../media/image21.wmf"/></Relationships>
</file>

<file path=ppt/slides/_rels/slide6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Electric Current &amp; Circuits</a:t>
            </a:r>
          </a:p>
        </p:txBody>
      </p:sp>
      <p:sp>
        <p:nvSpPr>
          <p:cNvPr id="2051" name="Rectangle 3"/>
          <p:cNvSpPr>
            <a:spLocks noGrp="1" noChangeArrowheads="1"/>
          </p:cNvSpPr>
          <p:nvPr>
            <p:ph type="subTitle" idx="1"/>
          </p:nvPr>
        </p:nvSpPr>
        <p:spPr/>
        <p:txBody>
          <a:bodyPr/>
          <a:lstStyle/>
          <a:p>
            <a:r>
              <a:rPr lang="en-US" sz="1200" dirty="0" smtClean="0"/>
              <a:t>*slides adapted from Mosley/Bertrand</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p:txBody>
          <a:bodyPr/>
          <a:lstStyle/>
          <a:p>
            <a:r>
              <a:rPr lang="en-US"/>
              <a:t>Resistance &amp; Resistivity (20.3)</a:t>
            </a:r>
          </a:p>
        </p:txBody>
      </p:sp>
      <p:sp>
        <p:nvSpPr>
          <p:cNvPr id="88069" name="Rectangle 5"/>
          <p:cNvSpPr>
            <a:spLocks noGrp="1" noChangeArrowheads="1"/>
          </p:cNvSpPr>
          <p:nvPr>
            <p:ph idx="1"/>
          </p:nvPr>
        </p:nvSpPr>
        <p:spPr/>
        <p:txBody>
          <a:bodyPr/>
          <a:lstStyle/>
          <a:p>
            <a:r>
              <a:rPr lang="en-US" sz="2500"/>
              <a:t>Resistance is directly proportional to length of the material.</a:t>
            </a:r>
          </a:p>
          <a:p>
            <a:pPr lvl="1"/>
            <a:r>
              <a:rPr lang="en-US" sz="2100"/>
              <a:t>longer wires have higher resistance</a:t>
            </a:r>
          </a:p>
          <a:p>
            <a:r>
              <a:rPr lang="en-US" sz="2500"/>
              <a:t>Resistance is inversely proportional to cross-sectional area.</a:t>
            </a:r>
          </a:p>
          <a:p>
            <a:pPr lvl="1"/>
            <a:r>
              <a:rPr lang="en-US" sz="2100"/>
              <a:t>“thicker” wires have lower resistance</a:t>
            </a:r>
          </a:p>
          <a:p>
            <a:r>
              <a:rPr lang="en-US" sz="2500"/>
              <a:t>The other factor is related to the material itself and is called </a:t>
            </a:r>
            <a:r>
              <a:rPr lang="en-US" sz="2500" i="1"/>
              <a:t>resistivity</a:t>
            </a:r>
            <a:r>
              <a:rPr lang="en-US" sz="2500"/>
              <a:t>.</a:t>
            </a:r>
          </a:p>
          <a:p>
            <a:pPr lvl="1"/>
            <a:r>
              <a:rPr lang="en-US" sz="2100"/>
              <a:t>Table 20.1 has the resistivity of various materials.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p:txBody>
          <a:bodyPr/>
          <a:lstStyle/>
          <a:p>
            <a:r>
              <a:rPr lang="en-US"/>
              <a:t>Resistance</a:t>
            </a:r>
          </a:p>
        </p:txBody>
      </p:sp>
      <p:graphicFrame>
        <p:nvGraphicFramePr>
          <p:cNvPr id="92165" name="Object 5"/>
          <p:cNvGraphicFramePr>
            <a:graphicFrameLocks noGrp="1" noChangeAspect="1"/>
          </p:cNvGraphicFramePr>
          <p:nvPr>
            <p:ph sz="half" idx="1"/>
          </p:nvPr>
        </p:nvGraphicFramePr>
        <p:xfrm>
          <a:off x="3733800" y="1914525"/>
          <a:ext cx="2444750" cy="1762125"/>
        </p:xfrm>
        <a:graphic>
          <a:graphicData uri="http://schemas.openxmlformats.org/presentationml/2006/ole">
            <mc:AlternateContent xmlns:mc="http://schemas.openxmlformats.org/markup-compatibility/2006">
              <mc:Choice xmlns:v="urn:schemas-microsoft-com:vml" Requires="v">
                <p:oleObj spid="_x0000_s3075" name="Equation" r:id="rId4" imgW="545760" imgH="393480" progId="Equation.3">
                  <p:embed/>
                </p:oleObj>
              </mc:Choice>
              <mc:Fallback>
                <p:oleObj name="Equation" r:id="rId4" imgW="5457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914525"/>
                        <a:ext cx="2444750" cy="176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167" name="Rectangle 7"/>
          <p:cNvSpPr>
            <a:spLocks noGrp="1" noChangeArrowheads="1"/>
          </p:cNvSpPr>
          <p:nvPr>
            <p:ph type="body" sz="half" idx="2"/>
          </p:nvPr>
        </p:nvSpPr>
        <p:spPr>
          <a:xfrm>
            <a:off x="1676400" y="4191000"/>
            <a:ext cx="6477000" cy="4525963"/>
          </a:xfrm>
        </p:spPr>
        <p:txBody>
          <a:bodyPr/>
          <a:lstStyle/>
          <a:p>
            <a:r>
              <a:rPr lang="en-US" sz="2500"/>
              <a:t>R: resistance (ohms, </a:t>
            </a:r>
            <a:r>
              <a:rPr lang="el-GR" sz="2500"/>
              <a:t>Ω</a:t>
            </a:r>
            <a:r>
              <a:rPr lang="en-US" sz="2500"/>
              <a:t>)</a:t>
            </a:r>
          </a:p>
          <a:p>
            <a:r>
              <a:rPr lang="el-GR" sz="2500" i="1"/>
              <a:t>ρ</a:t>
            </a:r>
            <a:r>
              <a:rPr lang="en-US" sz="2500"/>
              <a:t>: resistivity (</a:t>
            </a:r>
            <a:r>
              <a:rPr lang="el-GR" sz="2500"/>
              <a:t>Ω∙</a:t>
            </a:r>
            <a:r>
              <a:rPr lang="en-US" sz="2500"/>
              <a:t>m)</a:t>
            </a:r>
          </a:p>
          <a:p>
            <a:r>
              <a:rPr lang="en-US" sz="2500"/>
              <a:t>L: length (m)</a:t>
            </a:r>
          </a:p>
          <a:p>
            <a:r>
              <a:rPr lang="en-US" sz="2500"/>
              <a:t>A: cross-sectional area (m</a:t>
            </a:r>
            <a:r>
              <a:rPr lang="en-US" sz="2500" baseline="30000"/>
              <a:t>2</a:t>
            </a:r>
            <a:r>
              <a:rPr lang="en-US" sz="2500"/>
              <a:t>)</a:t>
            </a:r>
            <a:endParaRPr lang="el-GR" sz="2500" i="1"/>
          </a:p>
          <a:p>
            <a:endParaRPr lang="el-GR" sz="25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Sample Problem</a:t>
            </a:r>
          </a:p>
        </p:txBody>
      </p:sp>
      <p:sp>
        <p:nvSpPr>
          <p:cNvPr id="27651" name="Rectangle 3"/>
          <p:cNvSpPr>
            <a:spLocks noGrp="1" noChangeArrowheads="1"/>
          </p:cNvSpPr>
          <p:nvPr>
            <p:ph idx="1"/>
          </p:nvPr>
        </p:nvSpPr>
        <p:spPr/>
        <p:txBody>
          <a:bodyPr/>
          <a:lstStyle/>
          <a:p>
            <a:r>
              <a:rPr lang="en-US"/>
              <a:t>What is the resistivity of a substance which has a resistance of 1000 </a:t>
            </a:r>
            <a:r>
              <a:rPr lang="el-GR"/>
              <a:t>Ω</a:t>
            </a:r>
            <a:r>
              <a:rPr lang="en-US"/>
              <a:t> if the length of the material is 4.0 cm and its cross sectional area is 0.20 cm</a:t>
            </a:r>
            <a:r>
              <a:rPr lang="en-US" baseline="30000"/>
              <a:t>2</a:t>
            </a:r>
            <a:r>
              <a:rPr lang="en-US"/>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Sample Problem</a:t>
            </a:r>
          </a:p>
        </p:txBody>
      </p:sp>
      <p:sp>
        <p:nvSpPr>
          <p:cNvPr id="29699" name="Rectangle 3"/>
          <p:cNvSpPr>
            <a:spLocks noGrp="1" noChangeArrowheads="1"/>
          </p:cNvSpPr>
          <p:nvPr>
            <p:ph idx="1"/>
          </p:nvPr>
        </p:nvSpPr>
        <p:spPr/>
        <p:txBody>
          <a:bodyPr/>
          <a:lstStyle/>
          <a:p>
            <a:r>
              <a:rPr lang="en-US"/>
              <a:t>What is the resistance of a kilometer of copper wire if the diameter is 5.0 mm? (resistivity of copper is 1.72 x 10</a:t>
            </a:r>
            <a:r>
              <a:rPr lang="en-US" baseline="30000"/>
              <a:t>-8</a:t>
            </a:r>
            <a:r>
              <a:rPr lang="en-US"/>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dirty="0"/>
              <a:t>Electric </a:t>
            </a:r>
            <a:r>
              <a:rPr lang="en-US" dirty="0" smtClean="0"/>
              <a:t>Power</a:t>
            </a:r>
            <a:endParaRPr lang="en-US" dirty="0"/>
          </a:p>
        </p:txBody>
      </p:sp>
      <p:sp>
        <p:nvSpPr>
          <p:cNvPr id="102403" name="Rectangle 3"/>
          <p:cNvSpPr>
            <a:spLocks noGrp="1" noChangeArrowheads="1"/>
          </p:cNvSpPr>
          <p:nvPr>
            <p:ph type="body" sz="half" idx="1"/>
          </p:nvPr>
        </p:nvSpPr>
        <p:spPr>
          <a:xfrm>
            <a:off x="1370013" y="1827213"/>
            <a:ext cx="6975475" cy="4114800"/>
          </a:xfrm>
        </p:spPr>
        <p:txBody>
          <a:bodyPr/>
          <a:lstStyle/>
          <a:p>
            <a:r>
              <a:rPr lang="en-US" sz="2500"/>
              <a:t>Electric power is calculated by: </a:t>
            </a:r>
          </a:p>
          <a:p>
            <a:pPr>
              <a:buFont typeface="Wingdings" pitchFamily="2" charset="2"/>
              <a:buNone/>
            </a:pPr>
            <a:r>
              <a:rPr lang="en-US" sz="2500"/>
              <a:t>	</a:t>
            </a:r>
          </a:p>
          <a:p>
            <a:pPr>
              <a:buFont typeface="Wingdings" pitchFamily="2" charset="2"/>
              <a:buNone/>
            </a:pPr>
            <a:endParaRPr lang="en-US" sz="2500"/>
          </a:p>
          <a:p>
            <a:pPr>
              <a:buFont typeface="Wingdings" pitchFamily="2" charset="2"/>
              <a:buNone/>
            </a:pPr>
            <a:endParaRPr lang="en-US" sz="2500"/>
          </a:p>
          <a:p>
            <a:pPr>
              <a:buFont typeface="Wingdings" pitchFamily="2" charset="2"/>
              <a:buNone/>
            </a:pPr>
            <a:r>
              <a:rPr lang="en-US" sz="2500"/>
              <a:t>Where does this equation come from?</a:t>
            </a:r>
          </a:p>
          <a:p>
            <a:pPr>
              <a:buFont typeface="Wingdings" pitchFamily="2" charset="2"/>
              <a:buNone/>
            </a:pPr>
            <a:endParaRPr lang="en-US" sz="2500"/>
          </a:p>
          <a:p>
            <a:pPr>
              <a:buFont typeface="Wingdings" pitchFamily="2" charset="2"/>
              <a:buNone/>
            </a:pPr>
            <a:r>
              <a:rPr lang="en-US" sz="2500"/>
              <a:t>How else can you write this equation?</a:t>
            </a:r>
          </a:p>
        </p:txBody>
      </p:sp>
      <p:graphicFrame>
        <p:nvGraphicFramePr>
          <p:cNvPr id="102404" name="Object 4"/>
          <p:cNvGraphicFramePr>
            <a:graphicFrameLocks noGrp="1" noChangeAspect="1"/>
          </p:cNvGraphicFramePr>
          <p:nvPr>
            <p:ph sz="half" idx="2"/>
          </p:nvPr>
        </p:nvGraphicFramePr>
        <p:xfrm>
          <a:off x="2520950" y="2528888"/>
          <a:ext cx="2239963" cy="847725"/>
        </p:xfrm>
        <a:graphic>
          <a:graphicData uri="http://schemas.openxmlformats.org/presentationml/2006/ole">
            <mc:AlternateContent xmlns:mc="http://schemas.openxmlformats.org/markup-compatibility/2006">
              <mc:Choice xmlns:v="urn:schemas-microsoft-com:vml" Requires="v">
                <p:oleObj spid="_x0000_s4099" name="Equation" r:id="rId4" imgW="469800" imgH="177480" progId="Equation.3">
                  <p:embed/>
                </p:oleObj>
              </mc:Choice>
              <mc:Fallback>
                <p:oleObj name="Equation" r:id="rId4" imgW="469800" imgH="177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0950" y="2528888"/>
                        <a:ext cx="2239963"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Sample Problem</a:t>
            </a:r>
          </a:p>
        </p:txBody>
      </p:sp>
      <p:sp>
        <p:nvSpPr>
          <p:cNvPr id="41987" name="Rectangle 3"/>
          <p:cNvSpPr>
            <a:spLocks noGrp="1" noChangeArrowheads="1"/>
          </p:cNvSpPr>
          <p:nvPr>
            <p:ph idx="1"/>
          </p:nvPr>
        </p:nvSpPr>
        <p:spPr/>
        <p:txBody>
          <a:bodyPr/>
          <a:lstStyle/>
          <a:p>
            <a:r>
              <a:rPr lang="en-US"/>
              <a:t>If electrical power is 5.54 cents per kilowatt hour, how much does it cost to run a 100-W light bulb for 24 hours?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Sample Problem</a:t>
            </a:r>
          </a:p>
        </p:txBody>
      </p:sp>
      <p:sp>
        <p:nvSpPr>
          <p:cNvPr id="141315" name="Rectangle 3"/>
          <p:cNvSpPr>
            <a:spLocks noGrp="1" noChangeArrowheads="1"/>
          </p:cNvSpPr>
          <p:nvPr>
            <p:ph idx="1"/>
          </p:nvPr>
        </p:nvSpPr>
        <p:spPr/>
        <p:txBody>
          <a:bodyPr/>
          <a:lstStyle/>
          <a:p>
            <a:r>
              <a:rPr lang="en-US"/>
              <a:t>How much current flows through a 100-W light bulb connected to a 120 V DC power supply?</a:t>
            </a:r>
          </a:p>
          <a:p>
            <a:r>
              <a:rPr lang="en-US"/>
              <a:t>What is the resistance of the bulb?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Grp="1" noChangeArrowheads="1"/>
          </p:cNvSpPr>
          <p:nvPr>
            <p:ph type="ctrTitle"/>
          </p:nvPr>
        </p:nvSpPr>
        <p:spPr/>
        <p:txBody>
          <a:bodyPr/>
          <a:lstStyle/>
          <a:p>
            <a:r>
              <a:rPr lang="en-US"/>
              <a:t>Circuit Wiring</a:t>
            </a:r>
          </a:p>
        </p:txBody>
      </p:sp>
      <p:sp>
        <p:nvSpPr>
          <p:cNvPr id="13722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Sample Problem</a:t>
            </a:r>
          </a:p>
        </p:txBody>
      </p:sp>
      <p:sp>
        <p:nvSpPr>
          <p:cNvPr id="7171" name="Rectangle 3"/>
          <p:cNvSpPr>
            <a:spLocks noGrp="1" noChangeArrowheads="1"/>
          </p:cNvSpPr>
          <p:nvPr>
            <p:ph idx="1"/>
          </p:nvPr>
        </p:nvSpPr>
        <p:spPr/>
        <p:txBody>
          <a:bodyPr/>
          <a:lstStyle/>
          <a:p>
            <a:r>
              <a:rPr lang="en-US" sz="2100"/>
              <a:t>If a typical AA cell has an emf of 1.5 V, how much emf do 4 AA cells provide?</a:t>
            </a:r>
          </a:p>
          <a:p>
            <a:endParaRPr lang="en-US" sz="2100"/>
          </a:p>
          <a:p>
            <a:endParaRPr lang="en-US" sz="2100"/>
          </a:p>
          <a:p>
            <a:endParaRPr lang="en-US" sz="2100"/>
          </a:p>
          <a:p>
            <a:endParaRPr lang="en-US" sz="2100"/>
          </a:p>
          <a:p>
            <a:endParaRPr lang="en-US" sz="2100"/>
          </a:p>
          <a:p>
            <a:r>
              <a:rPr lang="en-US" sz="2100"/>
              <a:t>Draw the battery composed of these 4 cells.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Sample Problem</a:t>
            </a:r>
          </a:p>
        </p:txBody>
      </p:sp>
      <p:sp>
        <p:nvSpPr>
          <p:cNvPr id="9219" name="Rectangle 3"/>
          <p:cNvSpPr>
            <a:spLocks noGrp="1" noChangeArrowheads="1"/>
          </p:cNvSpPr>
          <p:nvPr>
            <p:ph idx="1"/>
          </p:nvPr>
        </p:nvSpPr>
        <p:spPr/>
        <p:txBody>
          <a:bodyPr/>
          <a:lstStyle/>
          <a:p>
            <a:r>
              <a:rPr lang="en-US"/>
              <a:t>Draw a single loop circuit that contains a cell, a light bulb, and a switch. Name the components.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t>Electromotive Force (</a:t>
            </a:r>
            <a:r>
              <a:rPr lang="en-US" dirty="0" smtClean="0"/>
              <a:t>EMF)</a:t>
            </a:r>
            <a:endParaRPr lang="en-US" dirty="0"/>
          </a:p>
        </p:txBody>
      </p:sp>
      <p:sp>
        <p:nvSpPr>
          <p:cNvPr id="65539" name="Rectangle 3"/>
          <p:cNvSpPr>
            <a:spLocks noGrp="1" noChangeArrowheads="1"/>
          </p:cNvSpPr>
          <p:nvPr>
            <p:ph idx="1"/>
          </p:nvPr>
        </p:nvSpPr>
        <p:spPr/>
        <p:txBody>
          <a:bodyPr/>
          <a:lstStyle/>
          <a:p>
            <a:pPr>
              <a:lnSpc>
                <a:spcPct val="90000"/>
              </a:lnSpc>
            </a:pPr>
            <a:r>
              <a:rPr lang="en-US"/>
              <a:t>Chemical reactions move electrons from one terminal to the other making one terminal positively charged and the other negatively charged.</a:t>
            </a:r>
          </a:p>
          <a:p>
            <a:pPr>
              <a:lnSpc>
                <a:spcPct val="90000"/>
              </a:lnSpc>
            </a:pPr>
            <a:r>
              <a:rPr lang="en-US"/>
              <a:t>This creates an electric potential (V) difference.</a:t>
            </a:r>
          </a:p>
          <a:p>
            <a:pPr>
              <a:lnSpc>
                <a:spcPct val="90000"/>
              </a:lnSpc>
            </a:pPr>
            <a:r>
              <a:rPr lang="en-US"/>
              <a:t>A 9V battery means that a 1 C charge that leaves the terminal has 9 J of energy. (9J/1C = 9V)</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Sample Problem</a:t>
            </a:r>
          </a:p>
        </p:txBody>
      </p:sp>
      <p:sp>
        <p:nvSpPr>
          <p:cNvPr id="11267" name="Rectangle 3"/>
          <p:cNvSpPr>
            <a:spLocks noGrp="1" noChangeArrowheads="1"/>
          </p:cNvSpPr>
          <p:nvPr>
            <p:ph idx="1"/>
          </p:nvPr>
        </p:nvSpPr>
        <p:spPr/>
        <p:txBody>
          <a:bodyPr/>
          <a:lstStyle/>
          <a:p>
            <a:r>
              <a:rPr lang="en-US"/>
              <a:t>Now put a voltmeter in the circuit so it reads the potential difference across the light bulb.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Sample Problem</a:t>
            </a:r>
          </a:p>
        </p:txBody>
      </p:sp>
      <p:sp>
        <p:nvSpPr>
          <p:cNvPr id="13315" name="Rectangle 3"/>
          <p:cNvSpPr>
            <a:spLocks noGrp="1" noChangeArrowheads="1"/>
          </p:cNvSpPr>
          <p:nvPr>
            <p:ph idx="1"/>
          </p:nvPr>
        </p:nvSpPr>
        <p:spPr/>
        <p:txBody>
          <a:bodyPr/>
          <a:lstStyle/>
          <a:p>
            <a:r>
              <a:rPr lang="en-US"/>
              <a:t>Draw a circuit with a cell and two bulbs in series.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Sample Problem</a:t>
            </a:r>
          </a:p>
        </p:txBody>
      </p:sp>
      <p:sp>
        <p:nvSpPr>
          <p:cNvPr id="15363" name="Rectangle 3"/>
          <p:cNvSpPr>
            <a:spLocks noGrp="1" noChangeArrowheads="1"/>
          </p:cNvSpPr>
          <p:nvPr>
            <p:ph idx="1"/>
          </p:nvPr>
        </p:nvSpPr>
        <p:spPr/>
        <p:txBody>
          <a:bodyPr/>
          <a:lstStyle/>
          <a:p>
            <a:r>
              <a:rPr lang="en-US"/>
              <a:t>Draw a circuit having a cell and four bulbs. Exactly two of the bulbs must be in parallel.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Mini Lab #1</a:t>
            </a:r>
          </a:p>
        </p:txBody>
      </p:sp>
      <p:sp>
        <p:nvSpPr>
          <p:cNvPr id="17411" name="Rectangle 3"/>
          <p:cNvSpPr>
            <a:spLocks noGrp="1" noChangeArrowheads="1"/>
          </p:cNvSpPr>
          <p:nvPr>
            <p:ph idx="1"/>
          </p:nvPr>
        </p:nvSpPr>
        <p:spPr/>
        <p:txBody>
          <a:bodyPr/>
          <a:lstStyle/>
          <a:p>
            <a:r>
              <a:rPr lang="en-US" dirty="0"/>
              <a:t>Draw a circuit containing one cell, one bulb, and a switch. Create this circuit. </a:t>
            </a:r>
          </a:p>
          <a:p>
            <a:r>
              <a:rPr lang="en-US" dirty="0"/>
              <a:t>Measure the voltage across the cell and across the bulb. What do you observe?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Mini Lab #2</a:t>
            </a:r>
          </a:p>
        </p:txBody>
      </p:sp>
      <p:sp>
        <p:nvSpPr>
          <p:cNvPr id="19459" name="Rectangle 3"/>
          <p:cNvSpPr>
            <a:spLocks noGrp="1" noChangeArrowheads="1"/>
          </p:cNvSpPr>
          <p:nvPr>
            <p:ph idx="1"/>
          </p:nvPr>
        </p:nvSpPr>
        <p:spPr/>
        <p:txBody>
          <a:bodyPr/>
          <a:lstStyle/>
          <a:p>
            <a:r>
              <a:rPr lang="en-US" dirty="0"/>
              <a:t>Draw a circuit containing two cells in series, one bulb, and a switch. Wire this circuit. </a:t>
            </a:r>
          </a:p>
          <a:p>
            <a:r>
              <a:rPr lang="en-US" dirty="0"/>
              <a:t>What do you observe happens to the bulb? </a:t>
            </a:r>
          </a:p>
          <a:p>
            <a:r>
              <a:rPr lang="en-US" dirty="0"/>
              <a:t>Measure the voltage across the batteries and across the bulb. What do you observe?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Mini Lab #3</a:t>
            </a:r>
          </a:p>
        </p:txBody>
      </p:sp>
      <p:sp>
        <p:nvSpPr>
          <p:cNvPr id="21507" name="Rectangle 3"/>
          <p:cNvSpPr>
            <a:spLocks noGrp="1" noChangeArrowheads="1"/>
          </p:cNvSpPr>
          <p:nvPr>
            <p:ph idx="1"/>
          </p:nvPr>
        </p:nvSpPr>
        <p:spPr/>
        <p:txBody>
          <a:bodyPr/>
          <a:lstStyle/>
          <a:p>
            <a:r>
              <a:rPr lang="en-US" dirty="0"/>
              <a:t>Draw a circuit containing two cells in series, two bulbs in series, and a switch. Wire this on your circuit board. </a:t>
            </a:r>
          </a:p>
          <a:p>
            <a:r>
              <a:rPr lang="en-US" dirty="0"/>
              <a:t>What do you observe happens to the bulbs when you unscrew one of them? </a:t>
            </a:r>
          </a:p>
          <a:p>
            <a:r>
              <a:rPr lang="en-US" dirty="0"/>
              <a:t>Measure the voltage across the battery and across each bulb. What do you observe?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Mini Lab #4</a:t>
            </a:r>
          </a:p>
        </p:txBody>
      </p:sp>
      <p:sp>
        <p:nvSpPr>
          <p:cNvPr id="23555" name="Rectangle 3"/>
          <p:cNvSpPr>
            <a:spLocks noGrp="1" noChangeArrowheads="1"/>
          </p:cNvSpPr>
          <p:nvPr>
            <p:ph idx="1"/>
          </p:nvPr>
        </p:nvSpPr>
        <p:spPr/>
        <p:txBody>
          <a:bodyPr/>
          <a:lstStyle/>
          <a:p>
            <a:r>
              <a:rPr lang="en-US" dirty="0"/>
              <a:t>Draw a circuit containing two cells in series, two bulbs in parallel, and a switch. Wire this on your circuit board. </a:t>
            </a:r>
          </a:p>
          <a:p>
            <a:r>
              <a:rPr lang="en-US" dirty="0"/>
              <a:t>What do you observe happens to the bulbs when you unscrew one bulb? </a:t>
            </a:r>
          </a:p>
          <a:p>
            <a:r>
              <a:rPr lang="en-US" dirty="0"/>
              <a:t>Measure the voltage across the battery and across each bulb. What do you observe?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Sample Problem</a:t>
            </a:r>
          </a:p>
        </p:txBody>
      </p:sp>
      <p:sp>
        <p:nvSpPr>
          <p:cNvPr id="25603" name="Rectangle 3"/>
          <p:cNvSpPr>
            <a:spLocks noGrp="1" noChangeArrowheads="1"/>
          </p:cNvSpPr>
          <p:nvPr>
            <p:ph idx="1"/>
          </p:nvPr>
        </p:nvSpPr>
        <p:spPr/>
        <p:txBody>
          <a:bodyPr/>
          <a:lstStyle/>
          <a:p>
            <a:r>
              <a:rPr lang="en-US"/>
              <a:t>Draw a single loop circuit containing two resistors and a cell. Draw voltmeters across each component.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Sample Problem</a:t>
            </a:r>
          </a:p>
        </p:txBody>
      </p:sp>
      <p:sp>
        <p:nvSpPr>
          <p:cNvPr id="33795" name="Rectangle 3"/>
          <p:cNvSpPr>
            <a:spLocks noGrp="1" noChangeArrowheads="1"/>
          </p:cNvSpPr>
          <p:nvPr>
            <p:ph idx="1"/>
          </p:nvPr>
        </p:nvSpPr>
        <p:spPr/>
        <p:txBody>
          <a:bodyPr/>
          <a:lstStyle/>
          <a:p>
            <a:r>
              <a:rPr lang="en-US"/>
              <a:t>Draw a circuit with a AA cell attached to a light bulb of resistance 4 </a:t>
            </a:r>
            <a:r>
              <a:rPr lang="el-GR"/>
              <a:t>Ω</a:t>
            </a:r>
            <a:r>
              <a:rPr lang="en-US"/>
              <a:t>.</a:t>
            </a:r>
          </a:p>
          <a:p>
            <a:r>
              <a:rPr lang="en-US"/>
              <a:t>Determine the current through the bulb.</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Mini Lab #5</a:t>
            </a:r>
          </a:p>
        </p:txBody>
      </p:sp>
      <p:sp>
        <p:nvSpPr>
          <p:cNvPr id="35843" name="Rectangle 3"/>
          <p:cNvSpPr>
            <a:spLocks noGrp="1" noChangeArrowheads="1"/>
          </p:cNvSpPr>
          <p:nvPr>
            <p:ph idx="1"/>
          </p:nvPr>
        </p:nvSpPr>
        <p:spPr/>
        <p:txBody>
          <a:bodyPr/>
          <a:lstStyle/>
          <a:p>
            <a:pPr>
              <a:lnSpc>
                <a:spcPct val="90000"/>
              </a:lnSpc>
            </a:pPr>
            <a:r>
              <a:rPr lang="en-US" sz="2100" dirty="0"/>
              <a:t>Set up your digital multi-meter to measure resistance. Measure the resistance of the each light bulb on your board. Record the results.</a:t>
            </a:r>
          </a:p>
          <a:p>
            <a:pPr>
              <a:lnSpc>
                <a:spcPct val="90000"/>
              </a:lnSpc>
            </a:pPr>
            <a:r>
              <a:rPr lang="en-US" sz="2100" dirty="0"/>
              <a:t>Wire the three bulbs together in series, and draw this arrangement. Measure the resistance of all three bulbs together in the series circuit. How does this compare to the resistance of the individual bulbs?</a:t>
            </a:r>
          </a:p>
          <a:p>
            <a:pPr>
              <a:lnSpc>
                <a:spcPct val="90000"/>
              </a:lnSpc>
            </a:pPr>
            <a:r>
              <a:rPr lang="en-US" sz="2100" dirty="0"/>
              <a:t>Wire the three bulbs together in parallel, and draw this arrangement. Measure the resistance of the parallel arrangement. How does this compare to the resistance of the individual bulbs?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Why do charges flow?</a:t>
            </a:r>
          </a:p>
        </p:txBody>
      </p:sp>
      <p:sp>
        <p:nvSpPr>
          <p:cNvPr id="67587" name="Rectangle 3"/>
          <p:cNvSpPr>
            <a:spLocks noGrp="1" noChangeArrowheads="1"/>
          </p:cNvSpPr>
          <p:nvPr>
            <p:ph idx="1"/>
          </p:nvPr>
        </p:nvSpPr>
        <p:spPr/>
        <p:txBody>
          <a:bodyPr/>
          <a:lstStyle/>
          <a:p>
            <a:r>
              <a:rPr lang="en-US"/>
              <a:t>The battery creates an electric field within the wire.</a:t>
            </a:r>
          </a:p>
          <a:p>
            <a:r>
              <a:rPr lang="en-US"/>
              <a:t>The field exerts a force on the charges.</a:t>
            </a:r>
          </a:p>
          <a:p>
            <a:pPr lvl="1"/>
            <a:r>
              <a:rPr lang="en-US"/>
              <a:t>The charges that are free to move will then move through the electric field.</a:t>
            </a:r>
          </a:p>
          <a:p>
            <a:r>
              <a:rPr lang="en-US"/>
              <a:t>Flowing charges are called </a:t>
            </a:r>
            <a:r>
              <a:rPr lang="en-US" i="1"/>
              <a:t>current</a:t>
            </a:r>
            <a:r>
              <a:rPr lang="en-US"/>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a:t>Series </a:t>
            </a:r>
            <a:r>
              <a:rPr lang="en-US" dirty="0" smtClean="0"/>
              <a:t>Wiring</a:t>
            </a:r>
            <a:endParaRPr lang="en-US" dirty="0"/>
          </a:p>
        </p:txBody>
      </p:sp>
      <p:sp>
        <p:nvSpPr>
          <p:cNvPr id="145411" name="Rectangle 3"/>
          <p:cNvSpPr>
            <a:spLocks noGrp="1" noChangeArrowheads="1"/>
          </p:cNvSpPr>
          <p:nvPr>
            <p:ph type="body" sz="half" idx="1"/>
          </p:nvPr>
        </p:nvSpPr>
        <p:spPr>
          <a:xfrm>
            <a:off x="1370013" y="1827213"/>
            <a:ext cx="6838950" cy="4114800"/>
          </a:xfrm>
        </p:spPr>
        <p:txBody>
          <a:bodyPr/>
          <a:lstStyle/>
          <a:p>
            <a:r>
              <a:rPr lang="en-US" sz="2500" b="1"/>
              <a:t>Current is the same in each device</a:t>
            </a:r>
            <a:r>
              <a:rPr lang="en-US" sz="2500"/>
              <a:t>. </a:t>
            </a:r>
          </a:p>
          <a:p>
            <a:r>
              <a:rPr lang="en-US" sz="2500"/>
              <a:t>If current in one component is interrupted, current is interrupted in the other components. </a:t>
            </a:r>
          </a:p>
          <a:p>
            <a:r>
              <a:rPr lang="en-US" sz="2500" b="1"/>
              <a:t>Voltage is divided between the resistors</a:t>
            </a:r>
            <a:r>
              <a:rPr lang="en-US" sz="2500"/>
              <a:t>.</a:t>
            </a:r>
          </a:p>
          <a:p>
            <a:r>
              <a:rPr lang="en-US" sz="2500"/>
              <a:t>Equivalent resistance is given by: </a:t>
            </a:r>
          </a:p>
          <a:p>
            <a:pPr>
              <a:buFont typeface="Wingdings" pitchFamily="2" charset="2"/>
              <a:buNone/>
            </a:pPr>
            <a:endParaRPr lang="en-US" sz="2500"/>
          </a:p>
        </p:txBody>
      </p:sp>
      <p:graphicFrame>
        <p:nvGraphicFramePr>
          <p:cNvPr id="145412" name="Object 4"/>
          <p:cNvGraphicFramePr>
            <a:graphicFrameLocks noGrp="1" noChangeAspect="1"/>
          </p:cNvGraphicFramePr>
          <p:nvPr>
            <p:ph sz="half" idx="2"/>
          </p:nvPr>
        </p:nvGraphicFramePr>
        <p:xfrm>
          <a:off x="2859088" y="4743450"/>
          <a:ext cx="3589337" cy="620713"/>
        </p:xfrm>
        <a:graphic>
          <a:graphicData uri="http://schemas.openxmlformats.org/presentationml/2006/ole">
            <mc:AlternateContent xmlns:mc="http://schemas.openxmlformats.org/markup-compatibility/2006">
              <mc:Choice xmlns:v="urn:schemas-microsoft-com:vml" Requires="v">
                <p:oleObj spid="_x0000_s5123" name="Equation" r:id="rId4" imgW="1320480" imgH="228600" progId="Equation.3">
                  <p:embed/>
                </p:oleObj>
              </mc:Choice>
              <mc:Fallback>
                <p:oleObj name="Equation" r:id="rId4" imgW="1320480" imgH="2286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9088" y="4743450"/>
                        <a:ext cx="3589337"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Sample Problem</a:t>
            </a:r>
          </a:p>
        </p:txBody>
      </p:sp>
      <p:sp>
        <p:nvSpPr>
          <p:cNvPr id="105475" name="Rectangle 3"/>
          <p:cNvSpPr>
            <a:spLocks noGrp="1" noChangeArrowheads="1"/>
          </p:cNvSpPr>
          <p:nvPr>
            <p:ph idx="1"/>
          </p:nvPr>
        </p:nvSpPr>
        <p:spPr/>
        <p:txBody>
          <a:bodyPr/>
          <a:lstStyle/>
          <a:p>
            <a:r>
              <a:rPr lang="en-US" dirty="0"/>
              <a:t>What is the equivalent resistance of a 100 </a:t>
            </a:r>
            <a:r>
              <a:rPr lang="el-GR" dirty="0"/>
              <a:t>Ω</a:t>
            </a:r>
            <a:r>
              <a:rPr lang="en-US" dirty="0"/>
              <a:t>, a 330 </a:t>
            </a:r>
            <a:r>
              <a:rPr lang="el-GR" dirty="0"/>
              <a:t>Ω</a:t>
            </a:r>
            <a:r>
              <a:rPr lang="en-US" dirty="0"/>
              <a:t> and a 560 </a:t>
            </a:r>
            <a:r>
              <a:rPr lang="el-GR" dirty="0"/>
              <a:t>Ω</a:t>
            </a:r>
            <a:r>
              <a:rPr lang="en-US" dirty="0"/>
              <a:t> resistor when these are in a series arrangement?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dirty="0"/>
              <a:t>Parallel </a:t>
            </a:r>
            <a:r>
              <a:rPr lang="en-US" dirty="0" smtClean="0"/>
              <a:t>Wiring</a:t>
            </a:r>
            <a:endParaRPr lang="en-US" dirty="0"/>
          </a:p>
        </p:txBody>
      </p:sp>
      <p:sp>
        <p:nvSpPr>
          <p:cNvPr id="149507" name="Rectangle 3"/>
          <p:cNvSpPr>
            <a:spLocks noGrp="1" noChangeArrowheads="1"/>
          </p:cNvSpPr>
          <p:nvPr>
            <p:ph type="body" sz="half" idx="1"/>
          </p:nvPr>
        </p:nvSpPr>
        <p:spPr>
          <a:xfrm>
            <a:off x="1370013" y="1827213"/>
            <a:ext cx="6838950" cy="4114800"/>
          </a:xfrm>
        </p:spPr>
        <p:txBody>
          <a:bodyPr/>
          <a:lstStyle/>
          <a:p>
            <a:r>
              <a:rPr lang="en-US" sz="2500" b="1"/>
              <a:t>Voltage drop is the same across each branch.</a:t>
            </a:r>
            <a:endParaRPr lang="en-US" sz="2500"/>
          </a:p>
          <a:p>
            <a:r>
              <a:rPr lang="en-US" sz="2500"/>
              <a:t>If current in one branch is interrupted, current continues to flow through the others. </a:t>
            </a:r>
          </a:p>
          <a:p>
            <a:r>
              <a:rPr lang="en-US" sz="2500"/>
              <a:t>Equivalent resistance is given by: </a:t>
            </a:r>
          </a:p>
          <a:p>
            <a:pPr>
              <a:buFont typeface="Wingdings" pitchFamily="2" charset="2"/>
              <a:buNone/>
            </a:pPr>
            <a:endParaRPr lang="en-US" sz="2500"/>
          </a:p>
        </p:txBody>
      </p:sp>
      <p:graphicFrame>
        <p:nvGraphicFramePr>
          <p:cNvPr id="149508" name="Object 4"/>
          <p:cNvGraphicFramePr>
            <a:graphicFrameLocks noGrp="1" noChangeAspect="1"/>
          </p:cNvGraphicFramePr>
          <p:nvPr>
            <p:ph sz="half" idx="2"/>
          </p:nvPr>
        </p:nvGraphicFramePr>
        <p:xfrm>
          <a:off x="2514600" y="4724400"/>
          <a:ext cx="4251325" cy="1290638"/>
        </p:xfrm>
        <a:graphic>
          <a:graphicData uri="http://schemas.openxmlformats.org/presentationml/2006/ole">
            <mc:AlternateContent xmlns:mc="http://schemas.openxmlformats.org/markup-compatibility/2006">
              <mc:Choice xmlns:v="urn:schemas-microsoft-com:vml" Requires="v">
                <p:oleObj spid="_x0000_s6147" name="Equation" r:id="rId4" imgW="1422360" imgH="431640" progId="Equation.3">
                  <p:embed/>
                </p:oleObj>
              </mc:Choice>
              <mc:Fallback>
                <p:oleObj name="Equation" r:id="rId4" imgW="142236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724400"/>
                        <a:ext cx="4251325" cy="1290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err="1"/>
              <a:t>Kirchoff’s</a:t>
            </a:r>
            <a:r>
              <a:rPr lang="en-US" dirty="0"/>
              <a:t> </a:t>
            </a:r>
            <a:r>
              <a:rPr lang="en-US" dirty="0" smtClean="0"/>
              <a:t>Rules</a:t>
            </a:r>
            <a:endParaRPr lang="en-US" dirty="0"/>
          </a:p>
        </p:txBody>
      </p:sp>
      <p:sp>
        <p:nvSpPr>
          <p:cNvPr id="158723" name="Rectangle 3"/>
          <p:cNvSpPr>
            <a:spLocks noGrp="1" noChangeArrowheads="1"/>
          </p:cNvSpPr>
          <p:nvPr>
            <p:ph idx="1"/>
          </p:nvPr>
        </p:nvSpPr>
        <p:spPr/>
        <p:txBody>
          <a:bodyPr/>
          <a:lstStyle/>
          <a:p>
            <a:r>
              <a:rPr lang="en-US"/>
              <a:t>Junction rule – the total current directed into a junction must equal the total current directed out of the junction.</a:t>
            </a:r>
          </a:p>
          <a:p>
            <a:r>
              <a:rPr lang="en-US"/>
              <a:t>Loop rule – around a closed circuit loop, the total of all the potential rises must equal the total of all the potential drops. (COE)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err="1"/>
              <a:t>Kirchoff’s</a:t>
            </a:r>
            <a:r>
              <a:rPr lang="en-US" dirty="0"/>
              <a:t> </a:t>
            </a:r>
            <a:r>
              <a:rPr lang="en-US" dirty="0" smtClean="0"/>
              <a:t>Rules</a:t>
            </a:r>
            <a:endParaRPr lang="en-US" dirty="0"/>
          </a:p>
        </p:txBody>
      </p:sp>
      <p:sp>
        <p:nvSpPr>
          <p:cNvPr id="158723" name="Rectangle 3"/>
          <p:cNvSpPr>
            <a:spLocks noGrp="1" noChangeArrowheads="1"/>
          </p:cNvSpPr>
          <p:nvPr>
            <p:ph idx="1"/>
          </p:nvPr>
        </p:nvSpPr>
        <p:spPr/>
        <p:txBody>
          <a:bodyPr/>
          <a:lstStyle/>
          <a:p>
            <a:r>
              <a:rPr lang="en-US"/>
              <a:t>Junction rule – the total current directed into a junction must equal the total current directed out of the junction.</a:t>
            </a:r>
          </a:p>
          <a:p>
            <a:r>
              <a:rPr lang="en-US"/>
              <a:t>Loop rule – around a closed circuit loop, the total of all the potential rises must equal the total of all the potential drops. (COE)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err="1"/>
              <a:t>Kirchoff’s</a:t>
            </a:r>
            <a:r>
              <a:rPr lang="en-US" dirty="0"/>
              <a:t> </a:t>
            </a:r>
            <a:r>
              <a:rPr lang="en-US" dirty="0" smtClean="0"/>
              <a:t>Rules</a:t>
            </a:r>
            <a:endParaRPr lang="en-US" dirty="0"/>
          </a:p>
        </p:txBody>
      </p:sp>
      <p:sp>
        <p:nvSpPr>
          <p:cNvPr id="158723" name="Rectangle 3"/>
          <p:cNvSpPr>
            <a:spLocks noGrp="1" noChangeArrowheads="1"/>
          </p:cNvSpPr>
          <p:nvPr>
            <p:ph idx="1"/>
          </p:nvPr>
        </p:nvSpPr>
        <p:spPr/>
        <p:txBody>
          <a:bodyPr/>
          <a:lstStyle/>
          <a:p>
            <a:r>
              <a:rPr lang="en-US"/>
              <a:t>Junction rule – the total current directed into a junction must equal the total current directed out of the junction.</a:t>
            </a:r>
          </a:p>
          <a:p>
            <a:r>
              <a:rPr lang="en-US"/>
              <a:t>Loop rule – around a closed circuit loop, the total of all the potential rises must equal the total of all the potential drops. (COE)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Sample Problem</a:t>
            </a:r>
          </a:p>
        </p:txBody>
      </p:sp>
      <p:sp>
        <p:nvSpPr>
          <p:cNvPr id="113667" name="Rectangle 3"/>
          <p:cNvSpPr>
            <a:spLocks noGrp="1" noChangeArrowheads="1"/>
          </p:cNvSpPr>
          <p:nvPr>
            <p:ph idx="1"/>
          </p:nvPr>
        </p:nvSpPr>
        <p:spPr/>
        <p:txBody>
          <a:bodyPr/>
          <a:lstStyle/>
          <a:p>
            <a:r>
              <a:rPr lang="en-US"/>
              <a:t>Find the current I</a:t>
            </a:r>
            <a:r>
              <a:rPr lang="en-US" baseline="-25000"/>
              <a:t>4</a:t>
            </a:r>
            <a:r>
              <a:rPr lang="en-US"/>
              <a:t> (magnitude and direction).</a:t>
            </a:r>
          </a:p>
        </p:txBody>
      </p:sp>
      <p:pic>
        <p:nvPicPr>
          <p:cNvPr id="113668" name="Picture 4"/>
          <p:cNvPicPr>
            <a:picLocks noChangeAspect="1" noChangeArrowheads="1"/>
          </p:cNvPicPr>
          <p:nvPr/>
        </p:nvPicPr>
        <p:blipFill>
          <a:blip r:embed="rId3" cstate="print"/>
          <a:srcRect l="51250" t="20000" r="8125" b="50999"/>
          <a:stretch>
            <a:fillRect/>
          </a:stretch>
        </p:blipFill>
        <p:spPr bwMode="auto">
          <a:xfrm>
            <a:off x="2286000" y="2895600"/>
            <a:ext cx="495300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Sample Problem</a:t>
            </a:r>
          </a:p>
        </p:txBody>
      </p:sp>
      <p:sp>
        <p:nvSpPr>
          <p:cNvPr id="115715" name="Rectangle 3"/>
          <p:cNvSpPr>
            <a:spLocks noGrp="1" noChangeArrowheads="1"/>
          </p:cNvSpPr>
          <p:nvPr>
            <p:ph idx="1"/>
          </p:nvPr>
        </p:nvSpPr>
        <p:spPr/>
        <p:txBody>
          <a:bodyPr/>
          <a:lstStyle/>
          <a:p>
            <a:r>
              <a:rPr lang="en-US"/>
              <a:t>Use the loop rule to determine the potential drop across the light bulb.</a:t>
            </a:r>
          </a:p>
        </p:txBody>
      </p:sp>
      <p:grpSp>
        <p:nvGrpSpPr>
          <p:cNvPr id="2" name="Group 68"/>
          <p:cNvGrpSpPr>
            <a:grpSpLocks/>
          </p:cNvGrpSpPr>
          <p:nvPr/>
        </p:nvGrpSpPr>
        <p:grpSpPr bwMode="auto">
          <a:xfrm>
            <a:off x="304800" y="3048000"/>
            <a:ext cx="8077200" cy="3810000"/>
            <a:chOff x="192" y="1872"/>
            <a:chExt cx="5088" cy="2400"/>
          </a:xfrm>
        </p:grpSpPr>
        <p:sp>
          <p:nvSpPr>
            <p:cNvPr id="115716" name="Line 4"/>
            <p:cNvSpPr>
              <a:spLocks noChangeShapeType="1"/>
            </p:cNvSpPr>
            <p:nvPr/>
          </p:nvSpPr>
          <p:spPr bwMode="auto">
            <a:xfrm>
              <a:off x="960" y="1968"/>
              <a:ext cx="0" cy="624"/>
            </a:xfrm>
            <a:prstGeom prst="line">
              <a:avLst/>
            </a:prstGeom>
            <a:noFill/>
            <a:ln w="9525">
              <a:solidFill>
                <a:schemeClr val="tx1"/>
              </a:solidFill>
              <a:round/>
              <a:headEnd/>
              <a:tailEnd/>
            </a:ln>
            <a:effectLst/>
          </p:spPr>
          <p:txBody>
            <a:bodyPr/>
            <a:lstStyle/>
            <a:p>
              <a:endParaRPr lang="en-US"/>
            </a:p>
          </p:txBody>
        </p:sp>
        <p:sp>
          <p:nvSpPr>
            <p:cNvPr id="115717" name="Line 5"/>
            <p:cNvSpPr>
              <a:spLocks noChangeShapeType="1"/>
            </p:cNvSpPr>
            <p:nvPr/>
          </p:nvSpPr>
          <p:spPr bwMode="auto">
            <a:xfrm>
              <a:off x="960" y="2832"/>
              <a:ext cx="0" cy="672"/>
            </a:xfrm>
            <a:prstGeom prst="line">
              <a:avLst/>
            </a:prstGeom>
            <a:noFill/>
            <a:ln w="9525">
              <a:solidFill>
                <a:schemeClr val="tx1"/>
              </a:solidFill>
              <a:round/>
              <a:headEnd/>
              <a:tailEnd/>
            </a:ln>
            <a:effectLst/>
          </p:spPr>
          <p:txBody>
            <a:bodyPr/>
            <a:lstStyle/>
            <a:p>
              <a:endParaRPr lang="en-US"/>
            </a:p>
          </p:txBody>
        </p:sp>
        <p:sp>
          <p:nvSpPr>
            <p:cNvPr id="115718" name="Line 6"/>
            <p:cNvSpPr>
              <a:spLocks noChangeShapeType="1"/>
            </p:cNvSpPr>
            <p:nvPr/>
          </p:nvSpPr>
          <p:spPr bwMode="auto">
            <a:xfrm>
              <a:off x="800" y="2592"/>
              <a:ext cx="336" cy="0"/>
            </a:xfrm>
            <a:prstGeom prst="line">
              <a:avLst/>
            </a:prstGeom>
            <a:noFill/>
            <a:ln w="9525">
              <a:solidFill>
                <a:schemeClr val="tx1"/>
              </a:solidFill>
              <a:round/>
              <a:headEnd/>
              <a:tailEnd/>
            </a:ln>
            <a:effectLst/>
          </p:spPr>
          <p:txBody>
            <a:bodyPr/>
            <a:lstStyle/>
            <a:p>
              <a:endParaRPr lang="en-US"/>
            </a:p>
          </p:txBody>
        </p:sp>
        <p:sp>
          <p:nvSpPr>
            <p:cNvPr id="115719" name="Line 7"/>
            <p:cNvSpPr>
              <a:spLocks noChangeShapeType="1"/>
            </p:cNvSpPr>
            <p:nvPr/>
          </p:nvSpPr>
          <p:spPr bwMode="auto">
            <a:xfrm>
              <a:off x="896" y="2824"/>
              <a:ext cx="144" cy="0"/>
            </a:xfrm>
            <a:prstGeom prst="line">
              <a:avLst/>
            </a:prstGeom>
            <a:noFill/>
            <a:ln w="9525">
              <a:solidFill>
                <a:schemeClr val="tx1"/>
              </a:solidFill>
              <a:round/>
              <a:headEnd/>
              <a:tailEnd/>
            </a:ln>
            <a:effectLst/>
          </p:spPr>
          <p:txBody>
            <a:bodyPr/>
            <a:lstStyle/>
            <a:p>
              <a:endParaRPr lang="en-US"/>
            </a:p>
          </p:txBody>
        </p:sp>
        <p:sp>
          <p:nvSpPr>
            <p:cNvPr id="115720" name="Line 8"/>
            <p:cNvSpPr>
              <a:spLocks noChangeShapeType="1"/>
            </p:cNvSpPr>
            <p:nvPr/>
          </p:nvSpPr>
          <p:spPr bwMode="auto">
            <a:xfrm>
              <a:off x="960" y="1968"/>
              <a:ext cx="1248" cy="0"/>
            </a:xfrm>
            <a:prstGeom prst="line">
              <a:avLst/>
            </a:prstGeom>
            <a:noFill/>
            <a:ln w="9525">
              <a:solidFill>
                <a:schemeClr val="tx1"/>
              </a:solidFill>
              <a:round/>
              <a:headEnd/>
              <a:tailEnd/>
            </a:ln>
            <a:effectLst/>
          </p:spPr>
          <p:txBody>
            <a:bodyPr/>
            <a:lstStyle/>
            <a:p>
              <a:endParaRPr lang="en-US"/>
            </a:p>
          </p:txBody>
        </p:sp>
        <p:sp>
          <p:nvSpPr>
            <p:cNvPr id="115721" name="Line 9"/>
            <p:cNvSpPr>
              <a:spLocks noChangeShapeType="1"/>
            </p:cNvSpPr>
            <p:nvPr/>
          </p:nvSpPr>
          <p:spPr bwMode="auto">
            <a:xfrm>
              <a:off x="2208" y="1968"/>
              <a:ext cx="96" cy="144"/>
            </a:xfrm>
            <a:prstGeom prst="line">
              <a:avLst/>
            </a:prstGeom>
            <a:noFill/>
            <a:ln w="9525">
              <a:solidFill>
                <a:schemeClr val="tx1"/>
              </a:solidFill>
              <a:round/>
              <a:headEnd/>
              <a:tailEnd/>
            </a:ln>
            <a:effectLst/>
          </p:spPr>
          <p:txBody>
            <a:bodyPr/>
            <a:lstStyle/>
            <a:p>
              <a:endParaRPr lang="en-US"/>
            </a:p>
          </p:txBody>
        </p:sp>
        <p:sp>
          <p:nvSpPr>
            <p:cNvPr id="115722" name="Line 10"/>
            <p:cNvSpPr>
              <a:spLocks noChangeShapeType="1"/>
            </p:cNvSpPr>
            <p:nvPr/>
          </p:nvSpPr>
          <p:spPr bwMode="auto">
            <a:xfrm flipV="1">
              <a:off x="2304" y="1872"/>
              <a:ext cx="144" cy="240"/>
            </a:xfrm>
            <a:prstGeom prst="line">
              <a:avLst/>
            </a:prstGeom>
            <a:noFill/>
            <a:ln w="9525">
              <a:solidFill>
                <a:schemeClr val="tx1"/>
              </a:solidFill>
              <a:round/>
              <a:headEnd/>
              <a:tailEnd/>
            </a:ln>
            <a:effectLst/>
          </p:spPr>
          <p:txBody>
            <a:bodyPr/>
            <a:lstStyle/>
            <a:p>
              <a:endParaRPr lang="en-US"/>
            </a:p>
          </p:txBody>
        </p:sp>
        <p:sp>
          <p:nvSpPr>
            <p:cNvPr id="115723" name="Line 11"/>
            <p:cNvSpPr>
              <a:spLocks noChangeShapeType="1"/>
            </p:cNvSpPr>
            <p:nvPr/>
          </p:nvSpPr>
          <p:spPr bwMode="auto">
            <a:xfrm>
              <a:off x="2448" y="1872"/>
              <a:ext cx="144" cy="240"/>
            </a:xfrm>
            <a:prstGeom prst="line">
              <a:avLst/>
            </a:prstGeom>
            <a:noFill/>
            <a:ln w="9525">
              <a:solidFill>
                <a:schemeClr val="tx1"/>
              </a:solidFill>
              <a:round/>
              <a:headEnd/>
              <a:tailEnd/>
            </a:ln>
            <a:effectLst/>
          </p:spPr>
          <p:txBody>
            <a:bodyPr/>
            <a:lstStyle/>
            <a:p>
              <a:endParaRPr lang="en-US"/>
            </a:p>
          </p:txBody>
        </p:sp>
        <p:grpSp>
          <p:nvGrpSpPr>
            <p:cNvPr id="3" name="Group 12"/>
            <p:cNvGrpSpPr>
              <a:grpSpLocks/>
            </p:cNvGrpSpPr>
            <p:nvPr/>
          </p:nvGrpSpPr>
          <p:grpSpPr bwMode="auto">
            <a:xfrm>
              <a:off x="2304" y="1872"/>
              <a:ext cx="288" cy="240"/>
              <a:chOff x="2304" y="1920"/>
              <a:chExt cx="288" cy="240"/>
            </a:xfrm>
          </p:grpSpPr>
          <p:sp>
            <p:nvSpPr>
              <p:cNvPr id="115725" name="Line 13"/>
              <p:cNvSpPr>
                <a:spLocks noChangeShapeType="1"/>
              </p:cNvSpPr>
              <p:nvPr/>
            </p:nvSpPr>
            <p:spPr bwMode="auto">
              <a:xfrm flipV="1">
                <a:off x="2304" y="1920"/>
                <a:ext cx="144" cy="240"/>
              </a:xfrm>
              <a:prstGeom prst="line">
                <a:avLst/>
              </a:prstGeom>
              <a:noFill/>
              <a:ln w="9525">
                <a:solidFill>
                  <a:schemeClr val="tx1"/>
                </a:solidFill>
                <a:round/>
                <a:headEnd/>
                <a:tailEnd/>
              </a:ln>
              <a:effectLst/>
            </p:spPr>
            <p:txBody>
              <a:bodyPr/>
              <a:lstStyle/>
              <a:p>
                <a:endParaRPr lang="en-US"/>
              </a:p>
            </p:txBody>
          </p:sp>
          <p:sp>
            <p:nvSpPr>
              <p:cNvPr id="115726" name="Line 14"/>
              <p:cNvSpPr>
                <a:spLocks noChangeShapeType="1"/>
              </p:cNvSpPr>
              <p:nvPr/>
            </p:nvSpPr>
            <p:spPr bwMode="auto">
              <a:xfrm>
                <a:off x="2448" y="1920"/>
                <a:ext cx="144" cy="240"/>
              </a:xfrm>
              <a:prstGeom prst="line">
                <a:avLst/>
              </a:prstGeom>
              <a:noFill/>
              <a:ln w="9525">
                <a:solidFill>
                  <a:schemeClr val="tx1"/>
                </a:solidFill>
                <a:round/>
                <a:headEnd/>
                <a:tailEnd/>
              </a:ln>
              <a:effectLst/>
            </p:spPr>
            <p:txBody>
              <a:bodyPr/>
              <a:lstStyle/>
              <a:p>
                <a:endParaRPr lang="en-US"/>
              </a:p>
            </p:txBody>
          </p:sp>
        </p:grpSp>
        <p:grpSp>
          <p:nvGrpSpPr>
            <p:cNvPr id="4" name="Group 15"/>
            <p:cNvGrpSpPr>
              <a:grpSpLocks/>
            </p:cNvGrpSpPr>
            <p:nvPr/>
          </p:nvGrpSpPr>
          <p:grpSpPr bwMode="auto">
            <a:xfrm>
              <a:off x="2592" y="1872"/>
              <a:ext cx="288" cy="240"/>
              <a:chOff x="2304" y="1920"/>
              <a:chExt cx="288" cy="240"/>
            </a:xfrm>
          </p:grpSpPr>
          <p:sp>
            <p:nvSpPr>
              <p:cNvPr id="115728" name="Line 16"/>
              <p:cNvSpPr>
                <a:spLocks noChangeShapeType="1"/>
              </p:cNvSpPr>
              <p:nvPr/>
            </p:nvSpPr>
            <p:spPr bwMode="auto">
              <a:xfrm flipV="1">
                <a:off x="2304" y="1920"/>
                <a:ext cx="144" cy="240"/>
              </a:xfrm>
              <a:prstGeom prst="line">
                <a:avLst/>
              </a:prstGeom>
              <a:noFill/>
              <a:ln w="9525">
                <a:solidFill>
                  <a:schemeClr val="tx1"/>
                </a:solidFill>
                <a:round/>
                <a:headEnd/>
                <a:tailEnd/>
              </a:ln>
              <a:effectLst/>
            </p:spPr>
            <p:txBody>
              <a:bodyPr/>
              <a:lstStyle/>
              <a:p>
                <a:endParaRPr lang="en-US"/>
              </a:p>
            </p:txBody>
          </p:sp>
          <p:sp>
            <p:nvSpPr>
              <p:cNvPr id="115729" name="Line 17"/>
              <p:cNvSpPr>
                <a:spLocks noChangeShapeType="1"/>
              </p:cNvSpPr>
              <p:nvPr/>
            </p:nvSpPr>
            <p:spPr bwMode="auto">
              <a:xfrm>
                <a:off x="2448" y="1920"/>
                <a:ext cx="144" cy="240"/>
              </a:xfrm>
              <a:prstGeom prst="line">
                <a:avLst/>
              </a:prstGeom>
              <a:noFill/>
              <a:ln w="9525">
                <a:solidFill>
                  <a:schemeClr val="tx1"/>
                </a:solidFill>
                <a:round/>
                <a:headEnd/>
                <a:tailEnd/>
              </a:ln>
              <a:effectLst/>
            </p:spPr>
            <p:txBody>
              <a:bodyPr/>
              <a:lstStyle/>
              <a:p>
                <a:endParaRPr lang="en-US"/>
              </a:p>
            </p:txBody>
          </p:sp>
        </p:grpSp>
        <p:grpSp>
          <p:nvGrpSpPr>
            <p:cNvPr id="5" name="Group 18"/>
            <p:cNvGrpSpPr>
              <a:grpSpLocks/>
            </p:cNvGrpSpPr>
            <p:nvPr/>
          </p:nvGrpSpPr>
          <p:grpSpPr bwMode="auto">
            <a:xfrm>
              <a:off x="2880" y="1872"/>
              <a:ext cx="288" cy="240"/>
              <a:chOff x="2304" y="1920"/>
              <a:chExt cx="288" cy="240"/>
            </a:xfrm>
          </p:grpSpPr>
          <p:sp>
            <p:nvSpPr>
              <p:cNvPr id="115731" name="Line 19"/>
              <p:cNvSpPr>
                <a:spLocks noChangeShapeType="1"/>
              </p:cNvSpPr>
              <p:nvPr/>
            </p:nvSpPr>
            <p:spPr bwMode="auto">
              <a:xfrm flipV="1">
                <a:off x="2304" y="1920"/>
                <a:ext cx="144" cy="240"/>
              </a:xfrm>
              <a:prstGeom prst="line">
                <a:avLst/>
              </a:prstGeom>
              <a:noFill/>
              <a:ln w="9525">
                <a:solidFill>
                  <a:schemeClr val="tx1"/>
                </a:solidFill>
                <a:round/>
                <a:headEnd/>
                <a:tailEnd/>
              </a:ln>
              <a:effectLst/>
            </p:spPr>
            <p:txBody>
              <a:bodyPr/>
              <a:lstStyle/>
              <a:p>
                <a:endParaRPr lang="en-US"/>
              </a:p>
            </p:txBody>
          </p:sp>
          <p:sp>
            <p:nvSpPr>
              <p:cNvPr id="115732" name="Line 20"/>
              <p:cNvSpPr>
                <a:spLocks noChangeShapeType="1"/>
              </p:cNvSpPr>
              <p:nvPr/>
            </p:nvSpPr>
            <p:spPr bwMode="auto">
              <a:xfrm>
                <a:off x="2448" y="1920"/>
                <a:ext cx="144" cy="240"/>
              </a:xfrm>
              <a:prstGeom prst="line">
                <a:avLst/>
              </a:prstGeom>
              <a:noFill/>
              <a:ln w="9525">
                <a:solidFill>
                  <a:schemeClr val="tx1"/>
                </a:solidFill>
                <a:round/>
                <a:headEnd/>
                <a:tailEnd/>
              </a:ln>
              <a:effectLst/>
            </p:spPr>
            <p:txBody>
              <a:bodyPr/>
              <a:lstStyle/>
              <a:p>
                <a:endParaRPr lang="en-US"/>
              </a:p>
            </p:txBody>
          </p:sp>
        </p:grpSp>
        <p:sp>
          <p:nvSpPr>
            <p:cNvPr id="115733" name="Line 21"/>
            <p:cNvSpPr>
              <a:spLocks noChangeShapeType="1"/>
            </p:cNvSpPr>
            <p:nvPr/>
          </p:nvSpPr>
          <p:spPr bwMode="auto">
            <a:xfrm>
              <a:off x="3264" y="1968"/>
              <a:ext cx="1248" cy="0"/>
            </a:xfrm>
            <a:prstGeom prst="line">
              <a:avLst/>
            </a:prstGeom>
            <a:noFill/>
            <a:ln w="9525">
              <a:solidFill>
                <a:schemeClr val="tx1"/>
              </a:solidFill>
              <a:round/>
              <a:headEnd/>
              <a:tailEnd/>
            </a:ln>
            <a:effectLst/>
          </p:spPr>
          <p:txBody>
            <a:bodyPr/>
            <a:lstStyle/>
            <a:p>
              <a:endParaRPr lang="en-US"/>
            </a:p>
          </p:txBody>
        </p:sp>
        <p:sp>
          <p:nvSpPr>
            <p:cNvPr id="115734" name="Line 22"/>
            <p:cNvSpPr>
              <a:spLocks noChangeShapeType="1"/>
            </p:cNvSpPr>
            <p:nvPr/>
          </p:nvSpPr>
          <p:spPr bwMode="auto">
            <a:xfrm flipV="1">
              <a:off x="3168" y="1968"/>
              <a:ext cx="96" cy="144"/>
            </a:xfrm>
            <a:prstGeom prst="line">
              <a:avLst/>
            </a:prstGeom>
            <a:noFill/>
            <a:ln w="9525">
              <a:solidFill>
                <a:schemeClr val="tx1"/>
              </a:solidFill>
              <a:round/>
              <a:headEnd/>
              <a:tailEnd/>
            </a:ln>
            <a:effectLst/>
          </p:spPr>
          <p:txBody>
            <a:bodyPr/>
            <a:lstStyle/>
            <a:p>
              <a:endParaRPr lang="en-US"/>
            </a:p>
          </p:txBody>
        </p:sp>
        <p:sp>
          <p:nvSpPr>
            <p:cNvPr id="115735" name="Line 23"/>
            <p:cNvSpPr>
              <a:spLocks noChangeShapeType="1"/>
            </p:cNvSpPr>
            <p:nvPr/>
          </p:nvSpPr>
          <p:spPr bwMode="auto">
            <a:xfrm>
              <a:off x="960" y="1968"/>
              <a:ext cx="0" cy="624"/>
            </a:xfrm>
            <a:prstGeom prst="line">
              <a:avLst/>
            </a:prstGeom>
            <a:noFill/>
            <a:ln w="9525">
              <a:solidFill>
                <a:schemeClr val="tx1"/>
              </a:solidFill>
              <a:round/>
              <a:headEnd/>
              <a:tailEnd/>
            </a:ln>
            <a:effectLst/>
          </p:spPr>
          <p:txBody>
            <a:bodyPr/>
            <a:lstStyle/>
            <a:p>
              <a:endParaRPr lang="en-US"/>
            </a:p>
          </p:txBody>
        </p:sp>
        <p:sp>
          <p:nvSpPr>
            <p:cNvPr id="115736" name="Line 24"/>
            <p:cNvSpPr>
              <a:spLocks noChangeShapeType="1"/>
            </p:cNvSpPr>
            <p:nvPr/>
          </p:nvSpPr>
          <p:spPr bwMode="auto">
            <a:xfrm>
              <a:off x="960" y="2832"/>
              <a:ext cx="0" cy="672"/>
            </a:xfrm>
            <a:prstGeom prst="line">
              <a:avLst/>
            </a:prstGeom>
            <a:noFill/>
            <a:ln w="9525">
              <a:solidFill>
                <a:schemeClr val="tx1"/>
              </a:solidFill>
              <a:round/>
              <a:headEnd/>
              <a:tailEnd/>
            </a:ln>
            <a:effectLst/>
          </p:spPr>
          <p:txBody>
            <a:bodyPr/>
            <a:lstStyle/>
            <a:p>
              <a:endParaRPr lang="en-US"/>
            </a:p>
          </p:txBody>
        </p:sp>
        <p:sp>
          <p:nvSpPr>
            <p:cNvPr id="115737" name="Line 25"/>
            <p:cNvSpPr>
              <a:spLocks noChangeShapeType="1"/>
            </p:cNvSpPr>
            <p:nvPr/>
          </p:nvSpPr>
          <p:spPr bwMode="auto">
            <a:xfrm>
              <a:off x="800" y="2592"/>
              <a:ext cx="336" cy="0"/>
            </a:xfrm>
            <a:prstGeom prst="line">
              <a:avLst/>
            </a:prstGeom>
            <a:noFill/>
            <a:ln w="9525">
              <a:solidFill>
                <a:schemeClr val="tx1"/>
              </a:solidFill>
              <a:round/>
              <a:headEnd/>
              <a:tailEnd/>
            </a:ln>
            <a:effectLst/>
          </p:spPr>
          <p:txBody>
            <a:bodyPr/>
            <a:lstStyle/>
            <a:p>
              <a:endParaRPr lang="en-US"/>
            </a:p>
          </p:txBody>
        </p:sp>
        <p:sp>
          <p:nvSpPr>
            <p:cNvPr id="115738" name="Line 26"/>
            <p:cNvSpPr>
              <a:spLocks noChangeShapeType="1"/>
            </p:cNvSpPr>
            <p:nvPr/>
          </p:nvSpPr>
          <p:spPr bwMode="auto">
            <a:xfrm>
              <a:off x="896" y="2824"/>
              <a:ext cx="144" cy="0"/>
            </a:xfrm>
            <a:prstGeom prst="line">
              <a:avLst/>
            </a:prstGeom>
            <a:noFill/>
            <a:ln w="9525">
              <a:solidFill>
                <a:schemeClr val="tx1"/>
              </a:solidFill>
              <a:round/>
              <a:headEnd/>
              <a:tailEnd/>
            </a:ln>
            <a:effectLst/>
          </p:spPr>
          <p:txBody>
            <a:bodyPr/>
            <a:lstStyle/>
            <a:p>
              <a:endParaRPr lang="en-US"/>
            </a:p>
          </p:txBody>
        </p:sp>
        <p:sp>
          <p:nvSpPr>
            <p:cNvPr id="115739" name="Line 27"/>
            <p:cNvSpPr>
              <a:spLocks noChangeShapeType="1"/>
            </p:cNvSpPr>
            <p:nvPr/>
          </p:nvSpPr>
          <p:spPr bwMode="auto">
            <a:xfrm>
              <a:off x="4528" y="1968"/>
              <a:ext cx="0" cy="624"/>
            </a:xfrm>
            <a:prstGeom prst="line">
              <a:avLst/>
            </a:prstGeom>
            <a:noFill/>
            <a:ln w="9525">
              <a:solidFill>
                <a:schemeClr val="tx1"/>
              </a:solidFill>
              <a:round/>
              <a:headEnd/>
              <a:tailEnd/>
            </a:ln>
            <a:effectLst/>
          </p:spPr>
          <p:txBody>
            <a:bodyPr/>
            <a:lstStyle/>
            <a:p>
              <a:endParaRPr lang="en-US"/>
            </a:p>
          </p:txBody>
        </p:sp>
        <p:sp>
          <p:nvSpPr>
            <p:cNvPr id="115740" name="Line 28"/>
            <p:cNvSpPr>
              <a:spLocks noChangeShapeType="1"/>
            </p:cNvSpPr>
            <p:nvPr/>
          </p:nvSpPr>
          <p:spPr bwMode="auto">
            <a:xfrm>
              <a:off x="4528" y="2832"/>
              <a:ext cx="0" cy="672"/>
            </a:xfrm>
            <a:prstGeom prst="line">
              <a:avLst/>
            </a:prstGeom>
            <a:noFill/>
            <a:ln w="9525">
              <a:solidFill>
                <a:schemeClr val="tx1"/>
              </a:solidFill>
              <a:round/>
              <a:headEnd/>
              <a:tailEnd/>
            </a:ln>
            <a:effectLst/>
          </p:spPr>
          <p:txBody>
            <a:bodyPr/>
            <a:lstStyle/>
            <a:p>
              <a:endParaRPr lang="en-US"/>
            </a:p>
          </p:txBody>
        </p:sp>
        <p:sp>
          <p:nvSpPr>
            <p:cNvPr id="115741" name="Line 29"/>
            <p:cNvSpPr>
              <a:spLocks noChangeShapeType="1"/>
            </p:cNvSpPr>
            <p:nvPr/>
          </p:nvSpPr>
          <p:spPr bwMode="auto">
            <a:xfrm>
              <a:off x="4368" y="2592"/>
              <a:ext cx="336" cy="0"/>
            </a:xfrm>
            <a:prstGeom prst="line">
              <a:avLst/>
            </a:prstGeom>
            <a:noFill/>
            <a:ln w="9525">
              <a:solidFill>
                <a:schemeClr val="tx1"/>
              </a:solidFill>
              <a:round/>
              <a:headEnd/>
              <a:tailEnd/>
            </a:ln>
            <a:effectLst/>
          </p:spPr>
          <p:txBody>
            <a:bodyPr/>
            <a:lstStyle/>
            <a:p>
              <a:endParaRPr lang="en-US"/>
            </a:p>
          </p:txBody>
        </p:sp>
        <p:sp>
          <p:nvSpPr>
            <p:cNvPr id="115742" name="Line 30"/>
            <p:cNvSpPr>
              <a:spLocks noChangeShapeType="1"/>
            </p:cNvSpPr>
            <p:nvPr/>
          </p:nvSpPr>
          <p:spPr bwMode="auto">
            <a:xfrm>
              <a:off x="4464" y="2824"/>
              <a:ext cx="144" cy="0"/>
            </a:xfrm>
            <a:prstGeom prst="line">
              <a:avLst/>
            </a:prstGeom>
            <a:noFill/>
            <a:ln w="9525">
              <a:solidFill>
                <a:schemeClr val="tx1"/>
              </a:solidFill>
              <a:round/>
              <a:headEnd/>
              <a:tailEnd/>
            </a:ln>
            <a:effectLst/>
          </p:spPr>
          <p:txBody>
            <a:bodyPr/>
            <a:lstStyle/>
            <a:p>
              <a:endParaRPr lang="en-US"/>
            </a:p>
          </p:txBody>
        </p:sp>
        <p:sp>
          <p:nvSpPr>
            <p:cNvPr id="115743" name="Line 31"/>
            <p:cNvSpPr>
              <a:spLocks noChangeShapeType="1"/>
            </p:cNvSpPr>
            <p:nvPr/>
          </p:nvSpPr>
          <p:spPr bwMode="auto">
            <a:xfrm>
              <a:off x="3024" y="3504"/>
              <a:ext cx="96" cy="144"/>
            </a:xfrm>
            <a:prstGeom prst="line">
              <a:avLst/>
            </a:prstGeom>
            <a:noFill/>
            <a:ln w="9525">
              <a:solidFill>
                <a:schemeClr val="tx1"/>
              </a:solidFill>
              <a:round/>
              <a:headEnd/>
              <a:tailEnd/>
            </a:ln>
            <a:effectLst/>
          </p:spPr>
          <p:txBody>
            <a:bodyPr/>
            <a:lstStyle/>
            <a:p>
              <a:endParaRPr lang="en-US"/>
            </a:p>
          </p:txBody>
        </p:sp>
        <p:sp>
          <p:nvSpPr>
            <p:cNvPr id="115744" name="Line 32"/>
            <p:cNvSpPr>
              <a:spLocks noChangeShapeType="1"/>
            </p:cNvSpPr>
            <p:nvPr/>
          </p:nvSpPr>
          <p:spPr bwMode="auto">
            <a:xfrm flipV="1">
              <a:off x="3120" y="3408"/>
              <a:ext cx="144" cy="240"/>
            </a:xfrm>
            <a:prstGeom prst="line">
              <a:avLst/>
            </a:prstGeom>
            <a:noFill/>
            <a:ln w="9525">
              <a:solidFill>
                <a:schemeClr val="tx1"/>
              </a:solidFill>
              <a:round/>
              <a:headEnd/>
              <a:tailEnd/>
            </a:ln>
            <a:effectLst/>
          </p:spPr>
          <p:txBody>
            <a:bodyPr/>
            <a:lstStyle/>
            <a:p>
              <a:endParaRPr lang="en-US"/>
            </a:p>
          </p:txBody>
        </p:sp>
        <p:sp>
          <p:nvSpPr>
            <p:cNvPr id="115745" name="Line 33"/>
            <p:cNvSpPr>
              <a:spLocks noChangeShapeType="1"/>
            </p:cNvSpPr>
            <p:nvPr/>
          </p:nvSpPr>
          <p:spPr bwMode="auto">
            <a:xfrm>
              <a:off x="3264" y="3408"/>
              <a:ext cx="144" cy="240"/>
            </a:xfrm>
            <a:prstGeom prst="line">
              <a:avLst/>
            </a:prstGeom>
            <a:noFill/>
            <a:ln w="9525">
              <a:solidFill>
                <a:schemeClr val="tx1"/>
              </a:solidFill>
              <a:round/>
              <a:headEnd/>
              <a:tailEnd/>
            </a:ln>
            <a:effectLst/>
          </p:spPr>
          <p:txBody>
            <a:bodyPr/>
            <a:lstStyle/>
            <a:p>
              <a:endParaRPr lang="en-US"/>
            </a:p>
          </p:txBody>
        </p:sp>
        <p:grpSp>
          <p:nvGrpSpPr>
            <p:cNvPr id="6" name="Group 34"/>
            <p:cNvGrpSpPr>
              <a:grpSpLocks/>
            </p:cNvGrpSpPr>
            <p:nvPr/>
          </p:nvGrpSpPr>
          <p:grpSpPr bwMode="auto">
            <a:xfrm>
              <a:off x="3120" y="3408"/>
              <a:ext cx="288" cy="240"/>
              <a:chOff x="2304" y="1920"/>
              <a:chExt cx="288" cy="240"/>
            </a:xfrm>
          </p:grpSpPr>
          <p:sp>
            <p:nvSpPr>
              <p:cNvPr id="115747" name="Line 35"/>
              <p:cNvSpPr>
                <a:spLocks noChangeShapeType="1"/>
              </p:cNvSpPr>
              <p:nvPr/>
            </p:nvSpPr>
            <p:spPr bwMode="auto">
              <a:xfrm flipV="1">
                <a:off x="2304" y="1920"/>
                <a:ext cx="144" cy="240"/>
              </a:xfrm>
              <a:prstGeom prst="line">
                <a:avLst/>
              </a:prstGeom>
              <a:noFill/>
              <a:ln w="9525">
                <a:solidFill>
                  <a:schemeClr val="tx1"/>
                </a:solidFill>
                <a:round/>
                <a:headEnd/>
                <a:tailEnd/>
              </a:ln>
              <a:effectLst/>
            </p:spPr>
            <p:txBody>
              <a:bodyPr/>
              <a:lstStyle/>
              <a:p>
                <a:endParaRPr lang="en-US"/>
              </a:p>
            </p:txBody>
          </p:sp>
          <p:sp>
            <p:nvSpPr>
              <p:cNvPr id="115748" name="Line 36"/>
              <p:cNvSpPr>
                <a:spLocks noChangeShapeType="1"/>
              </p:cNvSpPr>
              <p:nvPr/>
            </p:nvSpPr>
            <p:spPr bwMode="auto">
              <a:xfrm>
                <a:off x="2448" y="1920"/>
                <a:ext cx="144" cy="240"/>
              </a:xfrm>
              <a:prstGeom prst="line">
                <a:avLst/>
              </a:prstGeom>
              <a:noFill/>
              <a:ln w="9525">
                <a:solidFill>
                  <a:schemeClr val="tx1"/>
                </a:solidFill>
                <a:round/>
                <a:headEnd/>
                <a:tailEnd/>
              </a:ln>
              <a:effectLst/>
            </p:spPr>
            <p:txBody>
              <a:bodyPr/>
              <a:lstStyle/>
              <a:p>
                <a:endParaRPr lang="en-US"/>
              </a:p>
            </p:txBody>
          </p:sp>
        </p:grpSp>
        <p:grpSp>
          <p:nvGrpSpPr>
            <p:cNvPr id="7" name="Group 37"/>
            <p:cNvGrpSpPr>
              <a:grpSpLocks/>
            </p:cNvGrpSpPr>
            <p:nvPr/>
          </p:nvGrpSpPr>
          <p:grpSpPr bwMode="auto">
            <a:xfrm>
              <a:off x="3408" y="3408"/>
              <a:ext cx="288" cy="240"/>
              <a:chOff x="2304" y="1920"/>
              <a:chExt cx="288" cy="240"/>
            </a:xfrm>
          </p:grpSpPr>
          <p:sp>
            <p:nvSpPr>
              <p:cNvPr id="115750" name="Line 38"/>
              <p:cNvSpPr>
                <a:spLocks noChangeShapeType="1"/>
              </p:cNvSpPr>
              <p:nvPr/>
            </p:nvSpPr>
            <p:spPr bwMode="auto">
              <a:xfrm flipV="1">
                <a:off x="2304" y="1920"/>
                <a:ext cx="144" cy="240"/>
              </a:xfrm>
              <a:prstGeom prst="line">
                <a:avLst/>
              </a:prstGeom>
              <a:noFill/>
              <a:ln w="9525">
                <a:solidFill>
                  <a:schemeClr val="tx1"/>
                </a:solidFill>
                <a:round/>
                <a:headEnd/>
                <a:tailEnd/>
              </a:ln>
              <a:effectLst/>
            </p:spPr>
            <p:txBody>
              <a:bodyPr/>
              <a:lstStyle/>
              <a:p>
                <a:endParaRPr lang="en-US"/>
              </a:p>
            </p:txBody>
          </p:sp>
          <p:sp>
            <p:nvSpPr>
              <p:cNvPr id="115751" name="Line 39"/>
              <p:cNvSpPr>
                <a:spLocks noChangeShapeType="1"/>
              </p:cNvSpPr>
              <p:nvPr/>
            </p:nvSpPr>
            <p:spPr bwMode="auto">
              <a:xfrm>
                <a:off x="2448" y="1920"/>
                <a:ext cx="144" cy="240"/>
              </a:xfrm>
              <a:prstGeom prst="line">
                <a:avLst/>
              </a:prstGeom>
              <a:noFill/>
              <a:ln w="9525">
                <a:solidFill>
                  <a:schemeClr val="tx1"/>
                </a:solidFill>
                <a:round/>
                <a:headEnd/>
                <a:tailEnd/>
              </a:ln>
              <a:effectLst/>
            </p:spPr>
            <p:txBody>
              <a:bodyPr/>
              <a:lstStyle/>
              <a:p>
                <a:endParaRPr lang="en-US"/>
              </a:p>
            </p:txBody>
          </p:sp>
        </p:grpSp>
        <p:grpSp>
          <p:nvGrpSpPr>
            <p:cNvPr id="8" name="Group 40"/>
            <p:cNvGrpSpPr>
              <a:grpSpLocks/>
            </p:cNvGrpSpPr>
            <p:nvPr/>
          </p:nvGrpSpPr>
          <p:grpSpPr bwMode="auto">
            <a:xfrm>
              <a:off x="3696" y="3408"/>
              <a:ext cx="288" cy="240"/>
              <a:chOff x="2304" y="1920"/>
              <a:chExt cx="288" cy="240"/>
            </a:xfrm>
          </p:grpSpPr>
          <p:sp>
            <p:nvSpPr>
              <p:cNvPr id="115753" name="Line 41"/>
              <p:cNvSpPr>
                <a:spLocks noChangeShapeType="1"/>
              </p:cNvSpPr>
              <p:nvPr/>
            </p:nvSpPr>
            <p:spPr bwMode="auto">
              <a:xfrm flipV="1">
                <a:off x="2304" y="1920"/>
                <a:ext cx="144" cy="240"/>
              </a:xfrm>
              <a:prstGeom prst="line">
                <a:avLst/>
              </a:prstGeom>
              <a:noFill/>
              <a:ln w="9525">
                <a:solidFill>
                  <a:schemeClr val="tx1"/>
                </a:solidFill>
                <a:round/>
                <a:headEnd/>
                <a:tailEnd/>
              </a:ln>
              <a:effectLst/>
            </p:spPr>
            <p:txBody>
              <a:bodyPr/>
              <a:lstStyle/>
              <a:p>
                <a:endParaRPr lang="en-US"/>
              </a:p>
            </p:txBody>
          </p:sp>
          <p:sp>
            <p:nvSpPr>
              <p:cNvPr id="115754" name="Line 42"/>
              <p:cNvSpPr>
                <a:spLocks noChangeShapeType="1"/>
              </p:cNvSpPr>
              <p:nvPr/>
            </p:nvSpPr>
            <p:spPr bwMode="auto">
              <a:xfrm>
                <a:off x="2448" y="1920"/>
                <a:ext cx="144" cy="240"/>
              </a:xfrm>
              <a:prstGeom prst="line">
                <a:avLst/>
              </a:prstGeom>
              <a:noFill/>
              <a:ln w="9525">
                <a:solidFill>
                  <a:schemeClr val="tx1"/>
                </a:solidFill>
                <a:round/>
                <a:headEnd/>
                <a:tailEnd/>
              </a:ln>
              <a:effectLst/>
            </p:spPr>
            <p:txBody>
              <a:bodyPr/>
              <a:lstStyle/>
              <a:p>
                <a:endParaRPr lang="en-US"/>
              </a:p>
            </p:txBody>
          </p:sp>
        </p:grpSp>
        <p:sp>
          <p:nvSpPr>
            <p:cNvPr id="115755" name="Line 43"/>
            <p:cNvSpPr>
              <a:spLocks noChangeShapeType="1"/>
            </p:cNvSpPr>
            <p:nvPr/>
          </p:nvSpPr>
          <p:spPr bwMode="auto">
            <a:xfrm flipV="1">
              <a:off x="3984" y="3504"/>
              <a:ext cx="96" cy="144"/>
            </a:xfrm>
            <a:prstGeom prst="line">
              <a:avLst/>
            </a:prstGeom>
            <a:noFill/>
            <a:ln w="9525">
              <a:solidFill>
                <a:schemeClr val="tx1"/>
              </a:solidFill>
              <a:round/>
              <a:headEnd/>
              <a:tailEnd/>
            </a:ln>
            <a:effectLst/>
          </p:spPr>
          <p:txBody>
            <a:bodyPr/>
            <a:lstStyle/>
            <a:p>
              <a:endParaRPr lang="en-US"/>
            </a:p>
          </p:txBody>
        </p:sp>
        <p:sp>
          <p:nvSpPr>
            <p:cNvPr id="115756" name="Line 44"/>
            <p:cNvSpPr>
              <a:spLocks noChangeShapeType="1"/>
            </p:cNvSpPr>
            <p:nvPr/>
          </p:nvSpPr>
          <p:spPr bwMode="auto">
            <a:xfrm flipH="1">
              <a:off x="4080" y="3504"/>
              <a:ext cx="432" cy="0"/>
            </a:xfrm>
            <a:prstGeom prst="line">
              <a:avLst/>
            </a:prstGeom>
            <a:noFill/>
            <a:ln w="9525">
              <a:solidFill>
                <a:schemeClr val="tx1"/>
              </a:solidFill>
              <a:round/>
              <a:headEnd/>
              <a:tailEnd/>
            </a:ln>
            <a:effectLst/>
          </p:spPr>
          <p:txBody>
            <a:bodyPr/>
            <a:lstStyle/>
            <a:p>
              <a:endParaRPr lang="en-US"/>
            </a:p>
          </p:txBody>
        </p:sp>
        <p:sp>
          <p:nvSpPr>
            <p:cNvPr id="115757" name="Line 45"/>
            <p:cNvSpPr>
              <a:spLocks noChangeShapeType="1"/>
            </p:cNvSpPr>
            <p:nvPr/>
          </p:nvSpPr>
          <p:spPr bwMode="auto">
            <a:xfrm flipH="1">
              <a:off x="960" y="3504"/>
              <a:ext cx="2064" cy="0"/>
            </a:xfrm>
            <a:prstGeom prst="line">
              <a:avLst/>
            </a:prstGeom>
            <a:noFill/>
            <a:ln w="9525">
              <a:solidFill>
                <a:schemeClr val="tx1"/>
              </a:solidFill>
              <a:round/>
              <a:headEnd/>
              <a:tailEnd/>
            </a:ln>
            <a:effectLst/>
          </p:spPr>
          <p:txBody>
            <a:bodyPr/>
            <a:lstStyle/>
            <a:p>
              <a:endParaRPr lang="en-US"/>
            </a:p>
          </p:txBody>
        </p:sp>
        <p:sp>
          <p:nvSpPr>
            <p:cNvPr id="115758" name="Oval 46"/>
            <p:cNvSpPr>
              <a:spLocks noChangeArrowheads="1"/>
            </p:cNvSpPr>
            <p:nvPr/>
          </p:nvSpPr>
          <p:spPr bwMode="auto">
            <a:xfrm>
              <a:off x="1584" y="3264"/>
              <a:ext cx="240" cy="240"/>
            </a:xfrm>
            <a:prstGeom prst="ellipse">
              <a:avLst/>
            </a:prstGeom>
            <a:noFill/>
            <a:ln w="9525">
              <a:solidFill>
                <a:schemeClr val="tx1"/>
              </a:solidFill>
              <a:round/>
              <a:headEnd/>
              <a:tailEnd/>
            </a:ln>
            <a:effectLst/>
          </p:spPr>
          <p:txBody>
            <a:bodyPr wrap="none" anchor="ctr"/>
            <a:lstStyle/>
            <a:p>
              <a:endParaRPr lang="en-US"/>
            </a:p>
          </p:txBody>
        </p:sp>
        <p:sp>
          <p:nvSpPr>
            <p:cNvPr id="115759" name="Oval 47"/>
            <p:cNvSpPr>
              <a:spLocks noChangeArrowheads="1"/>
            </p:cNvSpPr>
            <p:nvPr/>
          </p:nvSpPr>
          <p:spPr bwMode="auto">
            <a:xfrm>
              <a:off x="1664" y="3360"/>
              <a:ext cx="96" cy="144"/>
            </a:xfrm>
            <a:prstGeom prst="ellipse">
              <a:avLst/>
            </a:prstGeom>
            <a:noFill/>
            <a:ln w="9525">
              <a:solidFill>
                <a:schemeClr val="tx1"/>
              </a:solidFill>
              <a:round/>
              <a:headEnd/>
              <a:tailEnd/>
            </a:ln>
            <a:effectLst/>
          </p:spPr>
          <p:txBody>
            <a:bodyPr wrap="none" anchor="ctr"/>
            <a:lstStyle/>
            <a:p>
              <a:endParaRPr lang="en-US"/>
            </a:p>
          </p:txBody>
        </p:sp>
        <p:grpSp>
          <p:nvGrpSpPr>
            <p:cNvPr id="9" name="Group 48"/>
            <p:cNvGrpSpPr>
              <a:grpSpLocks/>
            </p:cNvGrpSpPr>
            <p:nvPr/>
          </p:nvGrpSpPr>
          <p:grpSpPr bwMode="auto">
            <a:xfrm>
              <a:off x="2784" y="3504"/>
              <a:ext cx="1536" cy="768"/>
              <a:chOff x="2784" y="3552"/>
              <a:chExt cx="1536" cy="768"/>
            </a:xfrm>
          </p:grpSpPr>
          <p:sp>
            <p:nvSpPr>
              <p:cNvPr id="115761" name="Line 49"/>
              <p:cNvSpPr>
                <a:spLocks noChangeShapeType="1"/>
              </p:cNvSpPr>
              <p:nvPr/>
            </p:nvSpPr>
            <p:spPr bwMode="auto">
              <a:xfrm>
                <a:off x="2784" y="3552"/>
                <a:ext cx="0" cy="624"/>
              </a:xfrm>
              <a:prstGeom prst="line">
                <a:avLst/>
              </a:prstGeom>
              <a:noFill/>
              <a:ln w="9525">
                <a:solidFill>
                  <a:schemeClr val="tx1"/>
                </a:solidFill>
                <a:round/>
                <a:headEnd/>
                <a:tailEnd/>
              </a:ln>
              <a:effectLst/>
            </p:spPr>
            <p:txBody>
              <a:bodyPr/>
              <a:lstStyle/>
              <a:p>
                <a:endParaRPr lang="en-US"/>
              </a:p>
            </p:txBody>
          </p:sp>
          <p:sp>
            <p:nvSpPr>
              <p:cNvPr id="115762" name="Line 50"/>
              <p:cNvSpPr>
                <a:spLocks noChangeShapeType="1"/>
              </p:cNvSpPr>
              <p:nvPr/>
            </p:nvSpPr>
            <p:spPr bwMode="auto">
              <a:xfrm>
                <a:off x="4320" y="3552"/>
                <a:ext cx="0" cy="624"/>
              </a:xfrm>
              <a:prstGeom prst="line">
                <a:avLst/>
              </a:prstGeom>
              <a:noFill/>
              <a:ln w="9525">
                <a:solidFill>
                  <a:schemeClr val="tx1"/>
                </a:solidFill>
                <a:round/>
                <a:headEnd/>
                <a:tailEnd/>
              </a:ln>
              <a:effectLst/>
            </p:spPr>
            <p:txBody>
              <a:bodyPr/>
              <a:lstStyle/>
              <a:p>
                <a:endParaRPr lang="en-US"/>
              </a:p>
            </p:txBody>
          </p:sp>
          <p:grpSp>
            <p:nvGrpSpPr>
              <p:cNvPr id="10" name="Group 51"/>
              <p:cNvGrpSpPr>
                <a:grpSpLocks/>
              </p:cNvGrpSpPr>
              <p:nvPr/>
            </p:nvGrpSpPr>
            <p:grpSpPr bwMode="auto">
              <a:xfrm>
                <a:off x="3312" y="3984"/>
                <a:ext cx="336" cy="336"/>
                <a:chOff x="5136" y="1152"/>
                <a:chExt cx="336" cy="336"/>
              </a:xfrm>
            </p:grpSpPr>
            <p:sp>
              <p:nvSpPr>
                <p:cNvPr id="115764" name="Oval 52"/>
                <p:cNvSpPr>
                  <a:spLocks noChangeArrowheads="1"/>
                </p:cNvSpPr>
                <p:nvPr/>
              </p:nvSpPr>
              <p:spPr bwMode="auto">
                <a:xfrm>
                  <a:off x="5136" y="1152"/>
                  <a:ext cx="336" cy="336"/>
                </a:xfrm>
                <a:prstGeom prst="ellipse">
                  <a:avLst/>
                </a:prstGeom>
                <a:noFill/>
                <a:ln w="9525">
                  <a:solidFill>
                    <a:schemeClr val="tx1"/>
                  </a:solidFill>
                  <a:round/>
                  <a:headEnd/>
                  <a:tailEnd/>
                </a:ln>
                <a:effectLst/>
              </p:spPr>
              <p:txBody>
                <a:bodyPr wrap="none" anchor="ctr"/>
                <a:lstStyle/>
                <a:p>
                  <a:endParaRPr lang="en-US"/>
                </a:p>
              </p:txBody>
            </p:sp>
            <p:sp>
              <p:nvSpPr>
                <p:cNvPr id="115765" name="Text Box 53"/>
                <p:cNvSpPr txBox="1">
                  <a:spLocks noChangeArrowheads="1"/>
                </p:cNvSpPr>
                <p:nvPr/>
              </p:nvSpPr>
              <p:spPr bwMode="auto">
                <a:xfrm>
                  <a:off x="5200" y="1216"/>
                  <a:ext cx="240" cy="231"/>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V</a:t>
                  </a:r>
                </a:p>
              </p:txBody>
            </p:sp>
          </p:grpSp>
          <p:sp>
            <p:nvSpPr>
              <p:cNvPr id="115766" name="Line 54"/>
              <p:cNvSpPr>
                <a:spLocks noChangeShapeType="1"/>
              </p:cNvSpPr>
              <p:nvPr/>
            </p:nvSpPr>
            <p:spPr bwMode="auto">
              <a:xfrm>
                <a:off x="2784" y="4176"/>
                <a:ext cx="528" cy="0"/>
              </a:xfrm>
              <a:prstGeom prst="line">
                <a:avLst/>
              </a:prstGeom>
              <a:noFill/>
              <a:ln w="9525">
                <a:solidFill>
                  <a:schemeClr val="tx1"/>
                </a:solidFill>
                <a:round/>
                <a:headEnd/>
                <a:tailEnd/>
              </a:ln>
              <a:effectLst/>
            </p:spPr>
            <p:txBody>
              <a:bodyPr/>
              <a:lstStyle/>
              <a:p>
                <a:endParaRPr lang="en-US"/>
              </a:p>
            </p:txBody>
          </p:sp>
          <p:sp>
            <p:nvSpPr>
              <p:cNvPr id="115767" name="Line 55"/>
              <p:cNvSpPr>
                <a:spLocks noChangeShapeType="1"/>
              </p:cNvSpPr>
              <p:nvPr/>
            </p:nvSpPr>
            <p:spPr bwMode="auto">
              <a:xfrm>
                <a:off x="3648" y="4176"/>
                <a:ext cx="672" cy="0"/>
              </a:xfrm>
              <a:prstGeom prst="line">
                <a:avLst/>
              </a:prstGeom>
              <a:noFill/>
              <a:ln w="9525">
                <a:solidFill>
                  <a:schemeClr val="tx1"/>
                </a:solidFill>
                <a:round/>
                <a:headEnd/>
                <a:tailEnd/>
              </a:ln>
              <a:effectLst/>
            </p:spPr>
            <p:txBody>
              <a:bodyPr/>
              <a:lstStyle/>
              <a:p>
                <a:endParaRPr lang="en-US"/>
              </a:p>
            </p:txBody>
          </p:sp>
        </p:grpSp>
        <p:grpSp>
          <p:nvGrpSpPr>
            <p:cNvPr id="11" name="Group 56"/>
            <p:cNvGrpSpPr>
              <a:grpSpLocks/>
            </p:cNvGrpSpPr>
            <p:nvPr/>
          </p:nvGrpSpPr>
          <p:grpSpPr bwMode="auto">
            <a:xfrm>
              <a:off x="2064" y="1968"/>
              <a:ext cx="1536" cy="768"/>
              <a:chOff x="2784" y="3552"/>
              <a:chExt cx="1536" cy="768"/>
            </a:xfrm>
          </p:grpSpPr>
          <p:sp>
            <p:nvSpPr>
              <p:cNvPr id="115769" name="Line 57"/>
              <p:cNvSpPr>
                <a:spLocks noChangeShapeType="1"/>
              </p:cNvSpPr>
              <p:nvPr/>
            </p:nvSpPr>
            <p:spPr bwMode="auto">
              <a:xfrm>
                <a:off x="2784" y="3552"/>
                <a:ext cx="0" cy="624"/>
              </a:xfrm>
              <a:prstGeom prst="line">
                <a:avLst/>
              </a:prstGeom>
              <a:noFill/>
              <a:ln w="9525">
                <a:solidFill>
                  <a:schemeClr val="tx1"/>
                </a:solidFill>
                <a:round/>
                <a:headEnd/>
                <a:tailEnd/>
              </a:ln>
              <a:effectLst/>
            </p:spPr>
            <p:txBody>
              <a:bodyPr/>
              <a:lstStyle/>
              <a:p>
                <a:endParaRPr lang="en-US"/>
              </a:p>
            </p:txBody>
          </p:sp>
          <p:sp>
            <p:nvSpPr>
              <p:cNvPr id="115770" name="Line 58"/>
              <p:cNvSpPr>
                <a:spLocks noChangeShapeType="1"/>
              </p:cNvSpPr>
              <p:nvPr/>
            </p:nvSpPr>
            <p:spPr bwMode="auto">
              <a:xfrm>
                <a:off x="4320" y="3552"/>
                <a:ext cx="0" cy="624"/>
              </a:xfrm>
              <a:prstGeom prst="line">
                <a:avLst/>
              </a:prstGeom>
              <a:noFill/>
              <a:ln w="9525">
                <a:solidFill>
                  <a:schemeClr val="tx1"/>
                </a:solidFill>
                <a:round/>
                <a:headEnd/>
                <a:tailEnd/>
              </a:ln>
              <a:effectLst/>
            </p:spPr>
            <p:txBody>
              <a:bodyPr/>
              <a:lstStyle/>
              <a:p>
                <a:endParaRPr lang="en-US"/>
              </a:p>
            </p:txBody>
          </p:sp>
          <p:grpSp>
            <p:nvGrpSpPr>
              <p:cNvPr id="12" name="Group 59"/>
              <p:cNvGrpSpPr>
                <a:grpSpLocks/>
              </p:cNvGrpSpPr>
              <p:nvPr/>
            </p:nvGrpSpPr>
            <p:grpSpPr bwMode="auto">
              <a:xfrm>
                <a:off x="3312" y="3984"/>
                <a:ext cx="336" cy="336"/>
                <a:chOff x="5136" y="1152"/>
                <a:chExt cx="336" cy="336"/>
              </a:xfrm>
            </p:grpSpPr>
            <p:sp>
              <p:nvSpPr>
                <p:cNvPr id="115772" name="Oval 60"/>
                <p:cNvSpPr>
                  <a:spLocks noChangeArrowheads="1"/>
                </p:cNvSpPr>
                <p:nvPr/>
              </p:nvSpPr>
              <p:spPr bwMode="auto">
                <a:xfrm>
                  <a:off x="5136" y="1152"/>
                  <a:ext cx="336" cy="336"/>
                </a:xfrm>
                <a:prstGeom prst="ellipse">
                  <a:avLst/>
                </a:prstGeom>
                <a:noFill/>
                <a:ln w="9525">
                  <a:solidFill>
                    <a:schemeClr val="tx1"/>
                  </a:solidFill>
                  <a:round/>
                  <a:headEnd/>
                  <a:tailEnd/>
                </a:ln>
                <a:effectLst/>
              </p:spPr>
              <p:txBody>
                <a:bodyPr wrap="none" anchor="ctr"/>
                <a:lstStyle/>
                <a:p>
                  <a:endParaRPr lang="en-US"/>
                </a:p>
              </p:txBody>
            </p:sp>
            <p:sp>
              <p:nvSpPr>
                <p:cNvPr id="115773" name="Text Box 61"/>
                <p:cNvSpPr txBox="1">
                  <a:spLocks noChangeArrowheads="1"/>
                </p:cNvSpPr>
                <p:nvPr/>
              </p:nvSpPr>
              <p:spPr bwMode="auto">
                <a:xfrm>
                  <a:off x="5200" y="1216"/>
                  <a:ext cx="240" cy="231"/>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V</a:t>
                  </a:r>
                </a:p>
              </p:txBody>
            </p:sp>
          </p:grpSp>
          <p:sp>
            <p:nvSpPr>
              <p:cNvPr id="115774" name="Line 62"/>
              <p:cNvSpPr>
                <a:spLocks noChangeShapeType="1"/>
              </p:cNvSpPr>
              <p:nvPr/>
            </p:nvSpPr>
            <p:spPr bwMode="auto">
              <a:xfrm>
                <a:off x="2784" y="4176"/>
                <a:ext cx="528" cy="0"/>
              </a:xfrm>
              <a:prstGeom prst="line">
                <a:avLst/>
              </a:prstGeom>
              <a:noFill/>
              <a:ln w="9525">
                <a:solidFill>
                  <a:schemeClr val="tx1"/>
                </a:solidFill>
                <a:round/>
                <a:headEnd/>
                <a:tailEnd/>
              </a:ln>
              <a:effectLst/>
            </p:spPr>
            <p:txBody>
              <a:bodyPr/>
              <a:lstStyle/>
              <a:p>
                <a:endParaRPr lang="en-US"/>
              </a:p>
            </p:txBody>
          </p:sp>
          <p:sp>
            <p:nvSpPr>
              <p:cNvPr id="115775" name="Line 63"/>
              <p:cNvSpPr>
                <a:spLocks noChangeShapeType="1"/>
              </p:cNvSpPr>
              <p:nvPr/>
            </p:nvSpPr>
            <p:spPr bwMode="auto">
              <a:xfrm>
                <a:off x="3648" y="4176"/>
                <a:ext cx="672" cy="0"/>
              </a:xfrm>
              <a:prstGeom prst="line">
                <a:avLst/>
              </a:prstGeom>
              <a:noFill/>
              <a:ln w="9525">
                <a:solidFill>
                  <a:schemeClr val="tx1"/>
                </a:solidFill>
                <a:round/>
                <a:headEnd/>
                <a:tailEnd/>
              </a:ln>
              <a:effectLst/>
            </p:spPr>
            <p:txBody>
              <a:bodyPr/>
              <a:lstStyle/>
              <a:p>
                <a:endParaRPr lang="en-US"/>
              </a:p>
            </p:txBody>
          </p:sp>
        </p:grpSp>
        <p:sp>
          <p:nvSpPr>
            <p:cNvPr id="115776" name="Text Box 64"/>
            <p:cNvSpPr txBox="1">
              <a:spLocks noChangeArrowheads="1"/>
            </p:cNvSpPr>
            <p:nvPr/>
          </p:nvSpPr>
          <p:spPr bwMode="auto">
            <a:xfrm>
              <a:off x="192" y="2544"/>
              <a:ext cx="528" cy="231"/>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1.5 V</a:t>
              </a:r>
            </a:p>
          </p:txBody>
        </p:sp>
        <p:sp>
          <p:nvSpPr>
            <p:cNvPr id="115777" name="Text Box 65"/>
            <p:cNvSpPr txBox="1">
              <a:spLocks noChangeArrowheads="1"/>
            </p:cNvSpPr>
            <p:nvPr/>
          </p:nvSpPr>
          <p:spPr bwMode="auto">
            <a:xfrm>
              <a:off x="4752" y="2592"/>
              <a:ext cx="528" cy="231"/>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9 V</a:t>
              </a:r>
            </a:p>
          </p:txBody>
        </p:sp>
        <p:sp>
          <p:nvSpPr>
            <p:cNvPr id="115778" name="Text Box 66"/>
            <p:cNvSpPr txBox="1">
              <a:spLocks noChangeArrowheads="1"/>
            </p:cNvSpPr>
            <p:nvPr/>
          </p:nvSpPr>
          <p:spPr bwMode="auto">
            <a:xfrm>
              <a:off x="3072" y="2640"/>
              <a:ext cx="528" cy="231"/>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2 V</a:t>
              </a:r>
            </a:p>
          </p:txBody>
        </p:sp>
        <p:sp>
          <p:nvSpPr>
            <p:cNvPr id="115779" name="Text Box 67"/>
            <p:cNvSpPr txBox="1">
              <a:spLocks noChangeArrowheads="1"/>
            </p:cNvSpPr>
            <p:nvPr/>
          </p:nvSpPr>
          <p:spPr bwMode="auto">
            <a:xfrm>
              <a:off x="3744" y="3792"/>
              <a:ext cx="528" cy="231"/>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3 V</a:t>
              </a: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sz="3200" dirty="0"/>
              <a:t>Measuring Current &amp; </a:t>
            </a:r>
            <a:r>
              <a:rPr lang="en-US" sz="3200" dirty="0" smtClean="0"/>
              <a:t>Voltage</a:t>
            </a:r>
            <a:endParaRPr lang="en-US" sz="3200" dirty="0"/>
          </a:p>
        </p:txBody>
      </p:sp>
      <p:sp>
        <p:nvSpPr>
          <p:cNvPr id="162819" name="Rectangle 3"/>
          <p:cNvSpPr>
            <a:spLocks noGrp="1" noChangeArrowheads="1"/>
          </p:cNvSpPr>
          <p:nvPr>
            <p:ph idx="1"/>
          </p:nvPr>
        </p:nvSpPr>
        <p:spPr/>
        <p:txBody>
          <a:bodyPr/>
          <a:lstStyle/>
          <a:p>
            <a:r>
              <a:rPr lang="en-US"/>
              <a:t>When measuring current:</a:t>
            </a:r>
          </a:p>
          <a:p>
            <a:pPr lvl="1"/>
            <a:r>
              <a:rPr lang="en-US"/>
              <a:t>the ammeter must be part of the circuit</a:t>
            </a:r>
          </a:p>
          <a:p>
            <a:pPr lvl="1"/>
            <a:r>
              <a:rPr lang="en-US"/>
              <a:t>an ideal ammeter should have small resistance</a:t>
            </a:r>
          </a:p>
          <a:p>
            <a:r>
              <a:rPr lang="en-US"/>
              <a:t>When measuring voltage:</a:t>
            </a:r>
          </a:p>
          <a:p>
            <a:pPr lvl="1"/>
            <a:r>
              <a:rPr lang="en-US"/>
              <a:t>the voltmeter should be connected between the two points</a:t>
            </a:r>
          </a:p>
          <a:p>
            <a:pPr lvl="1"/>
            <a:r>
              <a:rPr lang="en-US"/>
              <a:t>an ideal voltmeter should have infinite resistance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a:t>Terminal Voltage and </a:t>
            </a:r>
            <a:r>
              <a:rPr lang="en-US" dirty="0" smtClean="0"/>
              <a:t>EMF</a:t>
            </a:r>
            <a:endParaRPr lang="en-US" dirty="0"/>
          </a:p>
        </p:txBody>
      </p:sp>
      <p:sp>
        <p:nvSpPr>
          <p:cNvPr id="154627" name="Rectangle 3"/>
          <p:cNvSpPr>
            <a:spLocks noGrp="1" noChangeArrowheads="1"/>
          </p:cNvSpPr>
          <p:nvPr>
            <p:ph idx="1"/>
          </p:nvPr>
        </p:nvSpPr>
        <p:spPr/>
        <p:txBody>
          <a:bodyPr/>
          <a:lstStyle/>
          <a:p>
            <a:pPr>
              <a:lnSpc>
                <a:spcPct val="80000"/>
              </a:lnSpc>
            </a:pPr>
            <a:r>
              <a:rPr lang="en-US" sz="2500"/>
              <a:t>When a current is drawn from a battery, the voltage across its terminals drops below its rated EMF.</a:t>
            </a:r>
          </a:p>
          <a:p>
            <a:pPr>
              <a:lnSpc>
                <a:spcPct val="80000"/>
              </a:lnSpc>
            </a:pPr>
            <a:r>
              <a:rPr lang="en-US" sz="2500"/>
              <a:t>The chemical reactions in the battery cannot supply charge fast enough to maintain the full EMF.</a:t>
            </a:r>
          </a:p>
          <a:p>
            <a:pPr>
              <a:lnSpc>
                <a:spcPct val="80000"/>
              </a:lnSpc>
            </a:pPr>
            <a:r>
              <a:rPr lang="en-US" sz="2500"/>
              <a:t>Thus the battery is said to have an internal resistance, designated </a:t>
            </a:r>
            <a:r>
              <a:rPr lang="en-US" sz="2500" i="1"/>
              <a:t>r</a:t>
            </a:r>
            <a:r>
              <a:rPr lang="en-US" sz="2500"/>
              <a:t>.</a:t>
            </a:r>
          </a:p>
          <a:p>
            <a:pPr>
              <a:lnSpc>
                <a:spcPct val="80000"/>
              </a:lnSpc>
            </a:pPr>
            <a:r>
              <a:rPr lang="en-US" sz="2500"/>
              <a:t>Ex: Starting a car with the headlights on, the lights dim. The starter draws a large current and the battery voltage drops as a result.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Current</a:t>
            </a:r>
          </a:p>
        </p:txBody>
      </p:sp>
      <p:sp>
        <p:nvSpPr>
          <p:cNvPr id="69635" name="Rectangle 3"/>
          <p:cNvSpPr>
            <a:spLocks noGrp="1" noChangeArrowheads="1"/>
          </p:cNvSpPr>
          <p:nvPr>
            <p:ph type="body" sz="half" idx="1"/>
          </p:nvPr>
        </p:nvSpPr>
        <p:spPr>
          <a:xfrm>
            <a:off x="1370013" y="1827213"/>
            <a:ext cx="7178675" cy="4114800"/>
          </a:xfrm>
        </p:spPr>
        <p:txBody>
          <a:bodyPr/>
          <a:lstStyle/>
          <a:p>
            <a:pPr>
              <a:lnSpc>
                <a:spcPct val="90000"/>
              </a:lnSpc>
            </a:pPr>
            <a:r>
              <a:rPr lang="en-US" sz="2500"/>
              <a:t>Current is the amount of charge that passes a given point in a given time.</a:t>
            </a:r>
          </a:p>
          <a:p>
            <a:pPr lvl="1">
              <a:lnSpc>
                <a:spcPct val="90000"/>
              </a:lnSpc>
            </a:pPr>
            <a:r>
              <a:rPr lang="en-US" sz="2100"/>
              <a:t>Current is the </a:t>
            </a:r>
            <a:r>
              <a:rPr lang="en-US" sz="2100" i="1"/>
              <a:t>rate of flow of charge</a:t>
            </a:r>
          </a:p>
          <a:p>
            <a:pPr lvl="1">
              <a:lnSpc>
                <a:spcPct val="90000"/>
              </a:lnSpc>
            </a:pPr>
            <a:endParaRPr lang="en-US" sz="2100" i="1"/>
          </a:p>
          <a:p>
            <a:pPr lvl="1">
              <a:lnSpc>
                <a:spcPct val="90000"/>
              </a:lnSpc>
            </a:pPr>
            <a:endParaRPr lang="en-US" sz="2100" i="1"/>
          </a:p>
          <a:p>
            <a:pPr lvl="1">
              <a:lnSpc>
                <a:spcPct val="90000"/>
              </a:lnSpc>
            </a:pPr>
            <a:endParaRPr lang="en-US" sz="2100" i="1"/>
          </a:p>
          <a:p>
            <a:pPr lvl="1">
              <a:lnSpc>
                <a:spcPct val="90000"/>
              </a:lnSpc>
            </a:pPr>
            <a:endParaRPr lang="en-US" sz="2100" i="1"/>
          </a:p>
          <a:p>
            <a:pPr lvl="1">
              <a:lnSpc>
                <a:spcPct val="90000"/>
              </a:lnSpc>
            </a:pPr>
            <a:endParaRPr lang="en-US" sz="2100" i="1"/>
          </a:p>
          <a:p>
            <a:pPr lvl="1">
              <a:lnSpc>
                <a:spcPct val="90000"/>
              </a:lnSpc>
              <a:buFont typeface="Wingdings" pitchFamily="2" charset="2"/>
              <a:buNone/>
            </a:pPr>
            <a:r>
              <a:rPr lang="en-US" sz="2100"/>
              <a:t>I : current (ampere, A)</a:t>
            </a:r>
          </a:p>
          <a:p>
            <a:pPr lvl="1">
              <a:lnSpc>
                <a:spcPct val="90000"/>
              </a:lnSpc>
              <a:buFont typeface="Wingdings" pitchFamily="2" charset="2"/>
              <a:buNone/>
            </a:pPr>
            <a:r>
              <a:rPr lang="en-US" sz="2100"/>
              <a:t>Q: charge (coulombs, C)</a:t>
            </a:r>
          </a:p>
          <a:p>
            <a:pPr lvl="1">
              <a:lnSpc>
                <a:spcPct val="90000"/>
              </a:lnSpc>
              <a:buFont typeface="Wingdings" pitchFamily="2" charset="2"/>
              <a:buNone/>
            </a:pPr>
            <a:r>
              <a:rPr lang="en-US" sz="2100"/>
              <a:t>T: time (seconds, s)</a:t>
            </a:r>
          </a:p>
          <a:p>
            <a:pPr lvl="1">
              <a:lnSpc>
                <a:spcPct val="90000"/>
              </a:lnSpc>
              <a:buFont typeface="Wingdings" pitchFamily="2" charset="2"/>
              <a:buNone/>
            </a:pPr>
            <a:endParaRPr lang="en-US" sz="2100" i="1"/>
          </a:p>
          <a:p>
            <a:pPr lvl="1">
              <a:lnSpc>
                <a:spcPct val="90000"/>
              </a:lnSpc>
              <a:buFont typeface="Wingdings" pitchFamily="2" charset="2"/>
              <a:buNone/>
            </a:pPr>
            <a:endParaRPr lang="en-US" sz="2100" i="1"/>
          </a:p>
        </p:txBody>
      </p:sp>
      <p:graphicFrame>
        <p:nvGraphicFramePr>
          <p:cNvPr id="69636" name="Object 4"/>
          <p:cNvGraphicFramePr>
            <a:graphicFrameLocks noGrp="1" noChangeAspect="1"/>
          </p:cNvGraphicFramePr>
          <p:nvPr>
            <p:ph sz="half" idx="2"/>
          </p:nvPr>
        </p:nvGraphicFramePr>
        <p:xfrm>
          <a:off x="2859088" y="3360738"/>
          <a:ext cx="1093787" cy="847725"/>
        </p:xfrm>
        <a:graphic>
          <a:graphicData uri="http://schemas.openxmlformats.org/presentationml/2006/ole">
            <mc:AlternateContent xmlns:mc="http://schemas.openxmlformats.org/markup-compatibility/2006">
              <mc:Choice xmlns:v="urn:schemas-microsoft-com:vml" Requires="v">
                <p:oleObj spid="_x0000_s1027" name="Equation" r:id="rId4" imgW="507960" imgH="393480" progId="Equation.3">
                  <p:embed/>
                </p:oleObj>
              </mc:Choice>
              <mc:Fallback>
                <p:oleObj name="Equation" r:id="rId4" imgW="5079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9088" y="3360738"/>
                        <a:ext cx="1093787"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Terminal Voltage and EMF</a:t>
            </a:r>
          </a:p>
        </p:txBody>
      </p:sp>
      <p:sp>
        <p:nvSpPr>
          <p:cNvPr id="156675" name="Rectangle 3"/>
          <p:cNvSpPr>
            <a:spLocks noGrp="1" noChangeArrowheads="1"/>
          </p:cNvSpPr>
          <p:nvPr>
            <p:ph idx="1"/>
          </p:nvPr>
        </p:nvSpPr>
        <p:spPr/>
        <p:txBody>
          <a:bodyPr/>
          <a:lstStyle/>
          <a:p>
            <a:pPr>
              <a:lnSpc>
                <a:spcPct val="90000"/>
              </a:lnSpc>
            </a:pPr>
            <a:r>
              <a:rPr lang="en-US" sz="2800"/>
              <a:t>A real battery is then modeled as if it were a perfect emf Ɛ. in series with a resistor </a:t>
            </a:r>
            <a:r>
              <a:rPr lang="en-US" sz="2800" i="1"/>
              <a:t>r</a:t>
            </a:r>
            <a:r>
              <a:rPr lang="en-US" sz="2800"/>
              <a:t>.</a:t>
            </a:r>
          </a:p>
          <a:p>
            <a:pPr>
              <a:lnSpc>
                <a:spcPct val="90000"/>
              </a:lnSpc>
            </a:pPr>
            <a:r>
              <a:rPr lang="en-US" sz="2800"/>
              <a:t>Terminal voltage V</a:t>
            </a:r>
            <a:r>
              <a:rPr lang="en-US" sz="2800" baseline="-25000"/>
              <a:t>ab</a:t>
            </a:r>
          </a:p>
          <a:p>
            <a:pPr>
              <a:lnSpc>
                <a:spcPct val="90000"/>
              </a:lnSpc>
            </a:pPr>
            <a:r>
              <a:rPr lang="en-US" sz="2800"/>
              <a:t>When no current is drawn from the battery, the terminal voltage equals the emf.</a:t>
            </a:r>
          </a:p>
          <a:p>
            <a:pPr>
              <a:lnSpc>
                <a:spcPct val="90000"/>
              </a:lnSpc>
            </a:pPr>
            <a:r>
              <a:rPr lang="en-US" sz="2800"/>
              <a:t>When a current </a:t>
            </a:r>
            <a:r>
              <a:rPr lang="en-US" sz="2800" i="1"/>
              <a:t>I </a:t>
            </a:r>
            <a:r>
              <a:rPr lang="en-US" sz="2800"/>
              <a:t>flows from the battery, there is an internal drop in voltage equal to </a:t>
            </a:r>
            <a:r>
              <a:rPr lang="en-US" sz="2800" i="1"/>
              <a:t>Ir, </a:t>
            </a:r>
            <a:r>
              <a:rPr lang="en-US" sz="2800"/>
              <a:t>thus the terminal voltage (actual voltage delivered) is V</a:t>
            </a:r>
            <a:r>
              <a:rPr lang="en-US" sz="2800" baseline="-25000"/>
              <a:t>ab</a:t>
            </a:r>
            <a:r>
              <a:rPr lang="en-US" sz="2800"/>
              <a:t> = Ɛ - </a:t>
            </a:r>
            <a:r>
              <a:rPr lang="en-US" sz="2800" i="1"/>
              <a:t>Ir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Sample Problem</a:t>
            </a:r>
          </a:p>
        </p:txBody>
      </p:sp>
      <p:sp>
        <p:nvSpPr>
          <p:cNvPr id="163843" name="Rectangle 3"/>
          <p:cNvSpPr>
            <a:spLocks noGrp="1" noChangeArrowheads="1"/>
          </p:cNvSpPr>
          <p:nvPr>
            <p:ph idx="1"/>
          </p:nvPr>
        </p:nvSpPr>
        <p:spPr/>
        <p:txBody>
          <a:bodyPr/>
          <a:lstStyle/>
          <a:p>
            <a:r>
              <a:rPr lang="en-US" sz="2400" dirty="0"/>
              <a:t>A car battery has an </a:t>
            </a:r>
            <a:r>
              <a:rPr lang="en-US" sz="2400" dirty="0" err="1"/>
              <a:t>emf</a:t>
            </a:r>
            <a:r>
              <a:rPr lang="en-US" sz="2400" dirty="0"/>
              <a:t> of 12.0 V and an internal resistance of 0.010 </a:t>
            </a:r>
            <a:r>
              <a:rPr lang="el-GR" sz="2400" dirty="0"/>
              <a:t>Ω</a:t>
            </a:r>
            <a:r>
              <a:rPr lang="en-US" sz="2400" dirty="0"/>
              <a:t>. What is the terminal voltage when the current drawn from the battery is 10.0 A? 100.0 A?</a:t>
            </a:r>
            <a:endParaRPr lang="el-GR"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Series Circuit</a:t>
            </a:r>
          </a:p>
        </p:txBody>
      </p:sp>
      <p:sp>
        <p:nvSpPr>
          <p:cNvPr id="62467" name="Rectangle 3"/>
          <p:cNvSpPr>
            <a:spLocks noGrp="1" noChangeArrowheads="1"/>
          </p:cNvSpPr>
          <p:nvPr>
            <p:ph type="body" sz="half" idx="1"/>
          </p:nvPr>
        </p:nvSpPr>
        <p:spPr>
          <a:xfrm>
            <a:off x="419100" y="1477963"/>
            <a:ext cx="7620000" cy="3886200"/>
          </a:xfrm>
        </p:spPr>
        <p:txBody>
          <a:bodyPr/>
          <a:lstStyle/>
          <a:p>
            <a:pPr eaLnBrk="1" hangingPunct="1"/>
            <a:r>
              <a:rPr lang="en-US" sz="2400" smtClean="0"/>
              <a:t>Resistors “in a row”</a:t>
            </a:r>
          </a:p>
          <a:p>
            <a:pPr eaLnBrk="1" hangingPunct="1"/>
            <a:r>
              <a:rPr lang="en-US" sz="2400" smtClean="0"/>
              <a:t>Only one path for current to flow</a:t>
            </a:r>
          </a:p>
          <a:p>
            <a:pPr eaLnBrk="1" hangingPunct="1"/>
            <a:r>
              <a:rPr lang="en-US" sz="2400" smtClean="0"/>
              <a:t>If one resistor (bulb) in a series circuit goes out, they all go out – break in the circuit</a:t>
            </a:r>
          </a:p>
          <a:p>
            <a:pPr eaLnBrk="1" hangingPunct="1"/>
            <a:r>
              <a:rPr lang="en-US" sz="2400" smtClean="0"/>
              <a:t>Total Resistance for resistors in a series:</a:t>
            </a:r>
          </a:p>
          <a:p>
            <a:pPr lvl="1" eaLnBrk="1" hangingPunct="1">
              <a:buFont typeface="Wingdings" pitchFamily="2" charset="2"/>
              <a:buNone/>
            </a:pPr>
            <a:endParaRPr lang="en-US" sz="2400" smtClean="0"/>
          </a:p>
        </p:txBody>
      </p:sp>
      <p:graphicFrame>
        <p:nvGraphicFramePr>
          <p:cNvPr id="62468" name="Object 4"/>
          <p:cNvGraphicFramePr>
            <a:graphicFrameLocks noGrp="1" noChangeAspect="1"/>
          </p:cNvGraphicFramePr>
          <p:nvPr>
            <p:ph sz="half" idx="2"/>
          </p:nvPr>
        </p:nvGraphicFramePr>
        <p:xfrm>
          <a:off x="2832100" y="3914775"/>
          <a:ext cx="5715000" cy="920750"/>
        </p:xfrm>
        <a:graphic>
          <a:graphicData uri="http://schemas.openxmlformats.org/presentationml/2006/ole">
            <mc:AlternateContent xmlns:mc="http://schemas.openxmlformats.org/markup-compatibility/2006">
              <mc:Choice xmlns:v="urn:schemas-microsoft-com:vml" Requires="v">
                <p:oleObj spid="_x0000_s122883" name="Equation" r:id="rId3" imgW="1218960" imgH="228600" progId="Equation.3">
                  <p:embed/>
                </p:oleObj>
              </mc:Choice>
              <mc:Fallback>
                <p:oleObj name="Equation" r:id="rId3" imgW="121896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100" y="3914775"/>
                        <a:ext cx="5715000" cy="920750"/>
                      </a:xfrm>
                      <a:prstGeom prst="rect">
                        <a:avLst/>
                      </a:prstGeom>
                      <a:solidFill>
                        <a:schemeClr val="folHlink">
                          <a:alpha val="58000"/>
                        </a:schemeClr>
                      </a:solidFill>
                      <a:ln w="9525">
                        <a:solidFill>
                          <a:schemeClr val="tx1"/>
                        </a:solidFill>
                        <a:miter lim="800000"/>
                        <a:headEnd/>
                        <a:tailEnd/>
                      </a:ln>
                    </p:spPr>
                  </p:pic>
                </p:oleObj>
              </mc:Fallback>
            </mc:AlternateContent>
          </a:graphicData>
        </a:graphic>
      </p:graphicFrame>
      <p:sp>
        <p:nvSpPr>
          <p:cNvPr id="1029" name="Text Box 26"/>
          <p:cNvSpPr txBox="1">
            <a:spLocks noChangeArrowheads="1"/>
          </p:cNvSpPr>
          <p:nvPr/>
        </p:nvSpPr>
        <p:spPr bwMode="auto">
          <a:xfrm>
            <a:off x="263525" y="4872038"/>
            <a:ext cx="476250" cy="244475"/>
          </a:xfrm>
          <a:prstGeom prst="rect">
            <a:avLst/>
          </a:prstGeom>
          <a:solidFill>
            <a:srgbClr val="FFFFFF"/>
          </a:solidFill>
          <a:ln w="0" algn="in">
            <a:noFill/>
            <a:miter lim="800000"/>
            <a:headEnd/>
            <a:tailEnd/>
          </a:ln>
        </p:spPr>
        <p:txBody>
          <a:bodyPr lIns="36195" tIns="36195" rIns="36195" bIns="36195"/>
          <a:lstStyle/>
          <a:p>
            <a:pPr eaLnBrk="1" hangingPunct="1"/>
            <a:endParaRPr lang="en-US" sz="2000">
              <a:latin typeface="Times New Roman" pitchFamily="18" charset="0"/>
            </a:endParaRPr>
          </a:p>
        </p:txBody>
      </p:sp>
      <p:grpSp>
        <p:nvGrpSpPr>
          <p:cNvPr id="2" name="Group 55"/>
          <p:cNvGrpSpPr>
            <a:grpSpLocks/>
          </p:cNvGrpSpPr>
          <p:nvPr/>
        </p:nvGrpSpPr>
        <p:grpSpPr bwMode="auto">
          <a:xfrm>
            <a:off x="752475" y="3678238"/>
            <a:ext cx="2209800" cy="2620962"/>
            <a:chOff x="490" y="2151"/>
            <a:chExt cx="1392" cy="1651"/>
          </a:xfrm>
        </p:grpSpPr>
        <p:sp>
          <p:nvSpPr>
            <p:cNvPr id="1032" name="Text Box 6"/>
            <p:cNvSpPr txBox="1">
              <a:spLocks noChangeArrowheads="1"/>
            </p:cNvSpPr>
            <p:nvPr/>
          </p:nvSpPr>
          <p:spPr bwMode="auto">
            <a:xfrm>
              <a:off x="1512" y="3338"/>
              <a:ext cx="370" cy="153"/>
            </a:xfrm>
            <a:prstGeom prst="rect">
              <a:avLst/>
            </a:prstGeom>
            <a:solidFill>
              <a:srgbClr val="FFFFFF"/>
            </a:solidFill>
            <a:ln w="0" algn="in">
              <a:noFill/>
              <a:miter lim="800000"/>
              <a:headEnd/>
              <a:tailEnd/>
            </a:ln>
          </p:spPr>
          <p:txBody>
            <a:bodyPr lIns="36195" tIns="36195" rIns="36195" bIns="36195"/>
            <a:lstStyle/>
            <a:p>
              <a:pPr eaLnBrk="1" hangingPunct="1"/>
              <a:r>
                <a:rPr lang="en-US" sz="1600">
                  <a:solidFill>
                    <a:srgbClr val="000000"/>
                  </a:solidFill>
                  <a:latin typeface="Tahoma" charset="0"/>
                </a:rPr>
                <a:t>R</a:t>
              </a:r>
              <a:r>
                <a:rPr lang="en-US" sz="1600" baseline="-25000">
                  <a:solidFill>
                    <a:srgbClr val="000000"/>
                  </a:solidFill>
                  <a:latin typeface="Tahoma" charset="0"/>
                </a:rPr>
                <a:t>2</a:t>
              </a:r>
              <a:endParaRPr lang="el-GR" sz="1600" baseline="-25000">
                <a:solidFill>
                  <a:srgbClr val="000000"/>
                </a:solidFill>
                <a:latin typeface="Tahoma" charset="0"/>
                <a:cs typeface="Tahoma" charset="0"/>
              </a:endParaRPr>
            </a:p>
          </p:txBody>
        </p:sp>
        <p:grpSp>
          <p:nvGrpSpPr>
            <p:cNvPr id="3" name="Group 53"/>
            <p:cNvGrpSpPr>
              <a:grpSpLocks/>
            </p:cNvGrpSpPr>
            <p:nvPr/>
          </p:nvGrpSpPr>
          <p:grpSpPr bwMode="auto">
            <a:xfrm>
              <a:off x="490" y="2151"/>
              <a:ext cx="976" cy="1651"/>
              <a:chOff x="490" y="2151"/>
              <a:chExt cx="976" cy="1651"/>
            </a:xfrm>
          </p:grpSpPr>
          <p:sp>
            <p:nvSpPr>
              <p:cNvPr id="1035" name="Line 9"/>
              <p:cNvSpPr>
                <a:spLocks noChangeShapeType="1"/>
              </p:cNvSpPr>
              <p:nvPr/>
            </p:nvSpPr>
            <p:spPr bwMode="auto">
              <a:xfrm>
                <a:off x="1410" y="2447"/>
                <a:ext cx="0" cy="423"/>
              </a:xfrm>
              <a:prstGeom prst="line">
                <a:avLst/>
              </a:prstGeom>
              <a:noFill/>
              <a:ln w="25400">
                <a:solidFill>
                  <a:srgbClr val="000000"/>
                </a:solidFill>
                <a:round/>
                <a:headEnd/>
                <a:tailEnd/>
              </a:ln>
            </p:spPr>
            <p:txBody>
              <a:bodyPr lIns="36576" tIns="36576" rIns="36576" bIns="36576"/>
              <a:lstStyle/>
              <a:p>
                <a:endParaRPr lang="en-US"/>
              </a:p>
            </p:txBody>
          </p:sp>
          <p:sp>
            <p:nvSpPr>
              <p:cNvPr id="1036" name="Line 10"/>
              <p:cNvSpPr>
                <a:spLocks noChangeShapeType="1"/>
              </p:cNvSpPr>
              <p:nvPr/>
            </p:nvSpPr>
            <p:spPr bwMode="auto">
              <a:xfrm flipH="1">
                <a:off x="1349" y="2975"/>
                <a:ext cx="115" cy="15"/>
              </a:xfrm>
              <a:prstGeom prst="line">
                <a:avLst/>
              </a:prstGeom>
              <a:noFill/>
              <a:ln w="12700">
                <a:solidFill>
                  <a:srgbClr val="000000"/>
                </a:solidFill>
                <a:round/>
                <a:headEnd/>
                <a:tailEnd/>
              </a:ln>
            </p:spPr>
            <p:txBody>
              <a:bodyPr lIns="36576" tIns="36576" rIns="36576" bIns="36576"/>
              <a:lstStyle/>
              <a:p>
                <a:endParaRPr lang="en-US"/>
              </a:p>
            </p:txBody>
          </p:sp>
          <p:sp>
            <p:nvSpPr>
              <p:cNvPr id="1037" name="Line 11"/>
              <p:cNvSpPr>
                <a:spLocks noChangeShapeType="1"/>
              </p:cNvSpPr>
              <p:nvPr/>
            </p:nvSpPr>
            <p:spPr bwMode="auto">
              <a:xfrm>
                <a:off x="1349" y="2951"/>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38" name="Line 12"/>
              <p:cNvSpPr>
                <a:spLocks noChangeShapeType="1"/>
              </p:cNvSpPr>
              <p:nvPr/>
            </p:nvSpPr>
            <p:spPr bwMode="auto">
              <a:xfrm flipH="1">
                <a:off x="1349" y="2932"/>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39" name="Line 13"/>
              <p:cNvSpPr>
                <a:spLocks noChangeShapeType="1"/>
              </p:cNvSpPr>
              <p:nvPr/>
            </p:nvSpPr>
            <p:spPr bwMode="auto">
              <a:xfrm>
                <a:off x="1349" y="2913"/>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40" name="Line 14"/>
              <p:cNvSpPr>
                <a:spLocks noChangeShapeType="1"/>
              </p:cNvSpPr>
              <p:nvPr/>
            </p:nvSpPr>
            <p:spPr bwMode="auto">
              <a:xfrm flipH="1">
                <a:off x="1349" y="2894"/>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41" name="Line 15"/>
              <p:cNvSpPr>
                <a:spLocks noChangeShapeType="1"/>
              </p:cNvSpPr>
              <p:nvPr/>
            </p:nvSpPr>
            <p:spPr bwMode="auto">
              <a:xfrm>
                <a:off x="1407" y="2875"/>
                <a:ext cx="59" cy="19"/>
              </a:xfrm>
              <a:prstGeom prst="line">
                <a:avLst/>
              </a:prstGeom>
              <a:noFill/>
              <a:ln w="12700">
                <a:solidFill>
                  <a:srgbClr val="000000"/>
                </a:solidFill>
                <a:round/>
                <a:headEnd/>
                <a:tailEnd/>
              </a:ln>
            </p:spPr>
            <p:txBody>
              <a:bodyPr lIns="36576" tIns="36576" rIns="36576" bIns="36576"/>
              <a:lstStyle/>
              <a:p>
                <a:endParaRPr lang="en-US"/>
              </a:p>
            </p:txBody>
          </p:sp>
          <p:sp>
            <p:nvSpPr>
              <p:cNvPr id="1042" name="Line 16"/>
              <p:cNvSpPr>
                <a:spLocks noChangeShapeType="1"/>
              </p:cNvSpPr>
              <p:nvPr/>
            </p:nvSpPr>
            <p:spPr bwMode="auto">
              <a:xfrm flipH="1">
                <a:off x="1349" y="3437"/>
                <a:ext cx="115" cy="15"/>
              </a:xfrm>
              <a:prstGeom prst="line">
                <a:avLst/>
              </a:prstGeom>
              <a:noFill/>
              <a:ln w="12700">
                <a:solidFill>
                  <a:srgbClr val="000000"/>
                </a:solidFill>
                <a:round/>
                <a:headEnd/>
                <a:tailEnd/>
              </a:ln>
            </p:spPr>
            <p:txBody>
              <a:bodyPr lIns="36576" tIns="36576" rIns="36576" bIns="36576"/>
              <a:lstStyle/>
              <a:p>
                <a:endParaRPr lang="en-US"/>
              </a:p>
            </p:txBody>
          </p:sp>
          <p:sp>
            <p:nvSpPr>
              <p:cNvPr id="1043" name="Line 17"/>
              <p:cNvSpPr>
                <a:spLocks noChangeShapeType="1"/>
              </p:cNvSpPr>
              <p:nvPr/>
            </p:nvSpPr>
            <p:spPr bwMode="auto">
              <a:xfrm>
                <a:off x="1349" y="3413"/>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44" name="Line 18"/>
              <p:cNvSpPr>
                <a:spLocks noChangeShapeType="1"/>
              </p:cNvSpPr>
              <p:nvPr/>
            </p:nvSpPr>
            <p:spPr bwMode="auto">
              <a:xfrm flipH="1">
                <a:off x="1349" y="3394"/>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45" name="Line 19"/>
              <p:cNvSpPr>
                <a:spLocks noChangeShapeType="1"/>
              </p:cNvSpPr>
              <p:nvPr/>
            </p:nvSpPr>
            <p:spPr bwMode="auto">
              <a:xfrm flipH="1">
                <a:off x="1349" y="3355"/>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46" name="Line 20"/>
              <p:cNvSpPr>
                <a:spLocks noChangeShapeType="1"/>
              </p:cNvSpPr>
              <p:nvPr/>
            </p:nvSpPr>
            <p:spPr bwMode="auto">
              <a:xfrm>
                <a:off x="1407" y="3337"/>
                <a:ext cx="59" cy="18"/>
              </a:xfrm>
              <a:prstGeom prst="line">
                <a:avLst/>
              </a:prstGeom>
              <a:noFill/>
              <a:ln w="12700">
                <a:solidFill>
                  <a:srgbClr val="000000"/>
                </a:solidFill>
                <a:round/>
                <a:headEnd/>
                <a:tailEnd/>
              </a:ln>
            </p:spPr>
            <p:txBody>
              <a:bodyPr lIns="36576" tIns="36576" rIns="36576" bIns="36576"/>
              <a:lstStyle/>
              <a:p>
                <a:endParaRPr lang="en-US"/>
              </a:p>
            </p:txBody>
          </p:sp>
          <p:sp>
            <p:nvSpPr>
              <p:cNvPr id="1047" name="Line 21"/>
              <p:cNvSpPr>
                <a:spLocks noChangeShapeType="1"/>
              </p:cNvSpPr>
              <p:nvPr/>
            </p:nvSpPr>
            <p:spPr bwMode="auto">
              <a:xfrm>
                <a:off x="1351" y="3448"/>
                <a:ext cx="57" cy="19"/>
              </a:xfrm>
              <a:prstGeom prst="line">
                <a:avLst/>
              </a:prstGeom>
              <a:noFill/>
              <a:ln w="12700">
                <a:solidFill>
                  <a:srgbClr val="000000"/>
                </a:solidFill>
                <a:round/>
                <a:headEnd/>
                <a:tailEnd/>
              </a:ln>
            </p:spPr>
            <p:txBody>
              <a:bodyPr lIns="36576" tIns="36576" rIns="36576" bIns="36576"/>
              <a:lstStyle/>
              <a:p>
                <a:endParaRPr lang="en-US"/>
              </a:p>
            </p:txBody>
          </p:sp>
          <p:sp>
            <p:nvSpPr>
              <p:cNvPr id="1048" name="Line 22"/>
              <p:cNvSpPr>
                <a:spLocks noChangeShapeType="1"/>
              </p:cNvSpPr>
              <p:nvPr/>
            </p:nvSpPr>
            <p:spPr bwMode="auto">
              <a:xfrm>
                <a:off x="1408" y="3005"/>
                <a:ext cx="0" cy="333"/>
              </a:xfrm>
              <a:prstGeom prst="line">
                <a:avLst/>
              </a:prstGeom>
              <a:noFill/>
              <a:ln w="25400">
                <a:solidFill>
                  <a:srgbClr val="000000"/>
                </a:solidFill>
                <a:round/>
                <a:headEnd/>
                <a:tailEnd/>
              </a:ln>
            </p:spPr>
            <p:txBody>
              <a:bodyPr lIns="36576" tIns="36576" rIns="36576" bIns="36576"/>
              <a:lstStyle/>
              <a:p>
                <a:endParaRPr lang="en-US"/>
              </a:p>
            </p:txBody>
          </p:sp>
          <p:sp>
            <p:nvSpPr>
              <p:cNvPr id="1049" name="Line 23"/>
              <p:cNvSpPr>
                <a:spLocks noChangeShapeType="1"/>
              </p:cNvSpPr>
              <p:nvPr/>
            </p:nvSpPr>
            <p:spPr bwMode="auto">
              <a:xfrm>
                <a:off x="1405" y="3467"/>
                <a:ext cx="0" cy="330"/>
              </a:xfrm>
              <a:prstGeom prst="line">
                <a:avLst/>
              </a:prstGeom>
              <a:noFill/>
              <a:ln w="25400">
                <a:solidFill>
                  <a:srgbClr val="000000"/>
                </a:solidFill>
                <a:round/>
                <a:headEnd/>
                <a:tailEnd/>
              </a:ln>
            </p:spPr>
            <p:txBody>
              <a:bodyPr lIns="36576" tIns="36576" rIns="36576" bIns="36576"/>
              <a:lstStyle/>
              <a:p>
                <a:endParaRPr lang="en-US"/>
              </a:p>
            </p:txBody>
          </p:sp>
          <p:sp>
            <p:nvSpPr>
              <p:cNvPr id="1050" name="Line 24"/>
              <p:cNvSpPr>
                <a:spLocks noChangeShapeType="1"/>
              </p:cNvSpPr>
              <p:nvPr/>
            </p:nvSpPr>
            <p:spPr bwMode="auto">
              <a:xfrm>
                <a:off x="607" y="3802"/>
                <a:ext cx="800" cy="0"/>
              </a:xfrm>
              <a:prstGeom prst="line">
                <a:avLst/>
              </a:prstGeom>
              <a:noFill/>
              <a:ln w="25400">
                <a:solidFill>
                  <a:srgbClr val="000000"/>
                </a:solidFill>
                <a:round/>
                <a:headEnd/>
                <a:tailEnd/>
              </a:ln>
            </p:spPr>
            <p:txBody>
              <a:bodyPr lIns="36576" tIns="36576" rIns="36576" bIns="36576"/>
              <a:lstStyle/>
              <a:p>
                <a:endParaRPr lang="en-US"/>
              </a:p>
            </p:txBody>
          </p:sp>
          <p:sp>
            <p:nvSpPr>
              <p:cNvPr id="1051" name="Line 25"/>
              <p:cNvSpPr>
                <a:spLocks noChangeShapeType="1"/>
              </p:cNvSpPr>
              <p:nvPr/>
            </p:nvSpPr>
            <p:spPr bwMode="auto">
              <a:xfrm flipV="1">
                <a:off x="610" y="2456"/>
                <a:ext cx="329" cy="0"/>
              </a:xfrm>
              <a:prstGeom prst="line">
                <a:avLst/>
              </a:prstGeom>
              <a:noFill/>
              <a:ln w="25400">
                <a:solidFill>
                  <a:srgbClr val="000000"/>
                </a:solidFill>
                <a:round/>
                <a:headEnd/>
                <a:tailEnd/>
              </a:ln>
            </p:spPr>
            <p:txBody>
              <a:bodyPr lIns="36576" tIns="36576" rIns="36576" bIns="36576"/>
              <a:lstStyle/>
              <a:p>
                <a:endParaRPr lang="en-US"/>
              </a:p>
            </p:txBody>
          </p:sp>
          <p:sp>
            <p:nvSpPr>
              <p:cNvPr id="1052" name="Line 27"/>
              <p:cNvSpPr>
                <a:spLocks noChangeShapeType="1"/>
              </p:cNvSpPr>
              <p:nvPr/>
            </p:nvSpPr>
            <p:spPr bwMode="auto">
              <a:xfrm>
                <a:off x="490" y="3116"/>
                <a:ext cx="232" cy="0"/>
              </a:xfrm>
              <a:prstGeom prst="line">
                <a:avLst/>
              </a:prstGeom>
              <a:noFill/>
              <a:ln w="25400">
                <a:solidFill>
                  <a:srgbClr val="000000"/>
                </a:solidFill>
                <a:round/>
                <a:headEnd/>
                <a:tailEnd/>
              </a:ln>
            </p:spPr>
            <p:txBody>
              <a:bodyPr lIns="36576" tIns="36576" rIns="36576" bIns="36576"/>
              <a:lstStyle/>
              <a:p>
                <a:endParaRPr lang="en-US"/>
              </a:p>
            </p:txBody>
          </p:sp>
          <p:sp>
            <p:nvSpPr>
              <p:cNvPr id="1053" name="Line 28"/>
              <p:cNvSpPr>
                <a:spLocks noChangeShapeType="1"/>
              </p:cNvSpPr>
              <p:nvPr/>
            </p:nvSpPr>
            <p:spPr bwMode="auto">
              <a:xfrm>
                <a:off x="609" y="2447"/>
                <a:ext cx="0" cy="661"/>
              </a:xfrm>
              <a:prstGeom prst="line">
                <a:avLst/>
              </a:prstGeom>
              <a:noFill/>
              <a:ln w="25400">
                <a:noFill/>
                <a:round/>
                <a:headEnd/>
                <a:tailEnd/>
              </a:ln>
            </p:spPr>
            <p:txBody>
              <a:bodyPr lIns="36576" tIns="36576" rIns="36576" bIns="36576"/>
              <a:lstStyle/>
              <a:p>
                <a:endParaRPr lang="en-US"/>
              </a:p>
            </p:txBody>
          </p:sp>
          <p:sp>
            <p:nvSpPr>
              <p:cNvPr id="1054" name="Line 29"/>
              <p:cNvSpPr>
                <a:spLocks noChangeShapeType="1"/>
              </p:cNvSpPr>
              <p:nvPr/>
            </p:nvSpPr>
            <p:spPr bwMode="auto">
              <a:xfrm>
                <a:off x="609" y="3185"/>
                <a:ext cx="0" cy="612"/>
              </a:xfrm>
              <a:prstGeom prst="line">
                <a:avLst/>
              </a:prstGeom>
              <a:noFill/>
              <a:ln w="25400">
                <a:solidFill>
                  <a:srgbClr val="000000"/>
                </a:solidFill>
                <a:round/>
                <a:headEnd/>
                <a:tailEnd/>
              </a:ln>
            </p:spPr>
            <p:txBody>
              <a:bodyPr lIns="36576" tIns="36576" rIns="36576" bIns="36576"/>
              <a:lstStyle/>
              <a:p>
                <a:endParaRPr lang="en-US"/>
              </a:p>
            </p:txBody>
          </p:sp>
          <p:sp>
            <p:nvSpPr>
              <p:cNvPr id="1055" name="Line 30"/>
              <p:cNvSpPr>
                <a:spLocks noChangeShapeType="1"/>
              </p:cNvSpPr>
              <p:nvPr/>
            </p:nvSpPr>
            <p:spPr bwMode="auto">
              <a:xfrm>
                <a:off x="572" y="3183"/>
                <a:ext cx="77" cy="0"/>
              </a:xfrm>
              <a:prstGeom prst="line">
                <a:avLst/>
              </a:prstGeom>
              <a:noFill/>
              <a:ln w="25400">
                <a:solidFill>
                  <a:srgbClr val="000000"/>
                </a:solidFill>
                <a:round/>
                <a:headEnd/>
                <a:tailEnd/>
              </a:ln>
            </p:spPr>
            <p:txBody>
              <a:bodyPr lIns="36576" tIns="36576" rIns="36576" bIns="36576"/>
              <a:lstStyle/>
              <a:p>
                <a:endParaRPr lang="en-US"/>
              </a:p>
            </p:txBody>
          </p:sp>
          <p:sp>
            <p:nvSpPr>
              <p:cNvPr id="1056" name="Line 31"/>
              <p:cNvSpPr>
                <a:spLocks noChangeShapeType="1"/>
              </p:cNvSpPr>
              <p:nvPr/>
            </p:nvSpPr>
            <p:spPr bwMode="auto">
              <a:xfrm>
                <a:off x="607" y="2447"/>
                <a:ext cx="0" cy="667"/>
              </a:xfrm>
              <a:prstGeom prst="line">
                <a:avLst/>
              </a:prstGeom>
              <a:noFill/>
              <a:ln w="25400">
                <a:solidFill>
                  <a:srgbClr val="000000"/>
                </a:solidFill>
                <a:round/>
                <a:headEnd/>
                <a:tailEnd/>
              </a:ln>
            </p:spPr>
            <p:txBody>
              <a:bodyPr wrap="none"/>
              <a:lstStyle/>
              <a:p>
                <a:endParaRPr lang="en-US"/>
              </a:p>
            </p:txBody>
          </p:sp>
          <p:sp>
            <p:nvSpPr>
              <p:cNvPr id="1057" name="Line 32"/>
              <p:cNvSpPr>
                <a:spLocks noChangeShapeType="1"/>
              </p:cNvSpPr>
              <p:nvPr/>
            </p:nvSpPr>
            <p:spPr bwMode="auto">
              <a:xfrm>
                <a:off x="1354" y="2993"/>
                <a:ext cx="58" cy="19"/>
              </a:xfrm>
              <a:prstGeom prst="line">
                <a:avLst/>
              </a:prstGeom>
              <a:noFill/>
              <a:ln w="12700">
                <a:solidFill>
                  <a:srgbClr val="000000"/>
                </a:solidFill>
                <a:round/>
                <a:headEnd/>
                <a:tailEnd/>
              </a:ln>
            </p:spPr>
            <p:txBody>
              <a:bodyPr lIns="36576" tIns="36576" rIns="36576" bIns="36576"/>
              <a:lstStyle/>
              <a:p>
                <a:endParaRPr lang="en-US"/>
              </a:p>
            </p:txBody>
          </p:sp>
          <p:sp>
            <p:nvSpPr>
              <p:cNvPr id="1058" name="Line 33"/>
              <p:cNvSpPr>
                <a:spLocks noChangeShapeType="1"/>
              </p:cNvSpPr>
              <p:nvPr/>
            </p:nvSpPr>
            <p:spPr bwMode="auto">
              <a:xfrm>
                <a:off x="1349" y="3375"/>
                <a:ext cx="115" cy="19"/>
              </a:xfrm>
              <a:prstGeom prst="line">
                <a:avLst/>
              </a:prstGeom>
              <a:noFill/>
              <a:ln w="12700">
                <a:solidFill>
                  <a:srgbClr val="000000"/>
                </a:solidFill>
                <a:round/>
                <a:headEnd/>
                <a:tailEnd/>
              </a:ln>
            </p:spPr>
            <p:txBody>
              <a:bodyPr lIns="36576" tIns="36576" rIns="36576" bIns="36576"/>
              <a:lstStyle/>
              <a:p>
                <a:endParaRPr lang="en-US"/>
              </a:p>
            </p:txBody>
          </p:sp>
          <p:sp>
            <p:nvSpPr>
              <p:cNvPr id="1059" name="Line 34"/>
              <p:cNvSpPr>
                <a:spLocks noChangeShapeType="1"/>
              </p:cNvSpPr>
              <p:nvPr/>
            </p:nvSpPr>
            <p:spPr bwMode="auto">
              <a:xfrm flipV="1">
                <a:off x="1084" y="2449"/>
                <a:ext cx="329" cy="0"/>
              </a:xfrm>
              <a:prstGeom prst="line">
                <a:avLst/>
              </a:prstGeom>
              <a:noFill/>
              <a:ln w="25400">
                <a:solidFill>
                  <a:srgbClr val="000000"/>
                </a:solidFill>
                <a:round/>
                <a:headEnd/>
                <a:tailEnd/>
              </a:ln>
            </p:spPr>
            <p:txBody>
              <a:bodyPr lIns="36576" tIns="36576" rIns="36576" bIns="36576"/>
              <a:lstStyle/>
              <a:p>
                <a:endParaRPr lang="en-US"/>
              </a:p>
            </p:txBody>
          </p:sp>
          <p:grpSp>
            <p:nvGrpSpPr>
              <p:cNvPr id="4" name="Group 35"/>
              <p:cNvGrpSpPr>
                <a:grpSpLocks/>
              </p:cNvGrpSpPr>
              <p:nvPr/>
            </p:nvGrpSpPr>
            <p:grpSpPr bwMode="auto">
              <a:xfrm rot="-5400000">
                <a:off x="961" y="2377"/>
                <a:ext cx="106" cy="152"/>
                <a:chOff x="1473" y="1502"/>
                <a:chExt cx="182" cy="236"/>
              </a:xfrm>
            </p:grpSpPr>
            <p:sp>
              <p:nvSpPr>
                <p:cNvPr id="1062" name="Line 36"/>
                <p:cNvSpPr>
                  <a:spLocks noChangeShapeType="1"/>
                </p:cNvSpPr>
                <p:nvPr/>
              </p:nvSpPr>
              <p:spPr bwMode="auto">
                <a:xfrm flipH="1">
                  <a:off x="1473" y="1674"/>
                  <a:ext cx="180" cy="25"/>
                </a:xfrm>
                <a:prstGeom prst="line">
                  <a:avLst/>
                </a:prstGeom>
                <a:noFill/>
                <a:ln w="12700">
                  <a:solidFill>
                    <a:srgbClr val="000000"/>
                  </a:solidFill>
                  <a:round/>
                  <a:headEnd/>
                  <a:tailEnd/>
                </a:ln>
              </p:spPr>
              <p:txBody>
                <a:bodyPr lIns="36576" tIns="36576" rIns="36576" bIns="36576"/>
                <a:lstStyle/>
                <a:p>
                  <a:endParaRPr lang="en-US"/>
                </a:p>
              </p:txBody>
            </p:sp>
            <p:sp>
              <p:nvSpPr>
                <p:cNvPr id="1063" name="Line 37"/>
                <p:cNvSpPr>
                  <a:spLocks noChangeShapeType="1"/>
                </p:cNvSpPr>
                <p:nvPr/>
              </p:nvSpPr>
              <p:spPr bwMode="auto">
                <a:xfrm>
                  <a:off x="1473" y="1633"/>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064" name="Line 38"/>
                <p:cNvSpPr>
                  <a:spLocks noChangeShapeType="1"/>
                </p:cNvSpPr>
                <p:nvPr/>
              </p:nvSpPr>
              <p:spPr bwMode="auto">
                <a:xfrm flipH="1">
                  <a:off x="1473" y="1600"/>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065" name="Line 39"/>
                <p:cNvSpPr>
                  <a:spLocks noChangeShapeType="1"/>
                </p:cNvSpPr>
                <p:nvPr/>
              </p:nvSpPr>
              <p:spPr bwMode="auto">
                <a:xfrm>
                  <a:off x="1473" y="1567"/>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066" name="Line 40"/>
                <p:cNvSpPr>
                  <a:spLocks noChangeShapeType="1"/>
                </p:cNvSpPr>
                <p:nvPr/>
              </p:nvSpPr>
              <p:spPr bwMode="auto">
                <a:xfrm flipH="1">
                  <a:off x="1473" y="1535"/>
                  <a:ext cx="180" cy="32"/>
                </a:xfrm>
                <a:prstGeom prst="line">
                  <a:avLst/>
                </a:prstGeom>
                <a:noFill/>
                <a:ln w="12700">
                  <a:solidFill>
                    <a:srgbClr val="000000"/>
                  </a:solidFill>
                  <a:round/>
                  <a:headEnd/>
                  <a:tailEnd/>
                </a:ln>
              </p:spPr>
              <p:txBody>
                <a:bodyPr lIns="36576" tIns="36576" rIns="36576" bIns="36576"/>
                <a:lstStyle/>
                <a:p>
                  <a:endParaRPr lang="en-US"/>
                </a:p>
              </p:txBody>
            </p:sp>
            <p:sp>
              <p:nvSpPr>
                <p:cNvPr id="1067" name="Line 41"/>
                <p:cNvSpPr>
                  <a:spLocks noChangeShapeType="1"/>
                </p:cNvSpPr>
                <p:nvPr/>
              </p:nvSpPr>
              <p:spPr bwMode="auto">
                <a:xfrm>
                  <a:off x="1564" y="1502"/>
                  <a:ext cx="91" cy="33"/>
                </a:xfrm>
                <a:prstGeom prst="line">
                  <a:avLst/>
                </a:prstGeom>
                <a:noFill/>
                <a:ln w="12700">
                  <a:solidFill>
                    <a:srgbClr val="000000"/>
                  </a:solidFill>
                  <a:round/>
                  <a:headEnd/>
                  <a:tailEnd/>
                </a:ln>
              </p:spPr>
              <p:txBody>
                <a:bodyPr lIns="36576" tIns="36576" rIns="36576" bIns="36576"/>
                <a:lstStyle/>
                <a:p>
                  <a:endParaRPr lang="en-US"/>
                </a:p>
              </p:txBody>
            </p:sp>
            <p:sp>
              <p:nvSpPr>
                <p:cNvPr id="1068" name="Line 42"/>
                <p:cNvSpPr>
                  <a:spLocks noChangeShapeType="1"/>
                </p:cNvSpPr>
                <p:nvPr/>
              </p:nvSpPr>
              <p:spPr bwMode="auto">
                <a:xfrm>
                  <a:off x="1481" y="1705"/>
                  <a:ext cx="91" cy="33"/>
                </a:xfrm>
                <a:prstGeom prst="line">
                  <a:avLst/>
                </a:prstGeom>
                <a:noFill/>
                <a:ln w="12700">
                  <a:solidFill>
                    <a:srgbClr val="000000"/>
                  </a:solidFill>
                  <a:round/>
                  <a:headEnd/>
                  <a:tailEnd/>
                </a:ln>
              </p:spPr>
              <p:txBody>
                <a:bodyPr lIns="36576" tIns="36576" rIns="36576" bIns="36576"/>
                <a:lstStyle/>
                <a:p>
                  <a:endParaRPr lang="en-US"/>
                </a:p>
              </p:txBody>
            </p:sp>
          </p:grpSp>
          <p:sp>
            <p:nvSpPr>
              <p:cNvPr id="1061" name="Text Box 43"/>
              <p:cNvSpPr txBox="1">
                <a:spLocks noChangeArrowheads="1"/>
              </p:cNvSpPr>
              <p:nvPr/>
            </p:nvSpPr>
            <p:spPr bwMode="auto">
              <a:xfrm>
                <a:off x="920" y="2151"/>
                <a:ext cx="371" cy="154"/>
              </a:xfrm>
              <a:prstGeom prst="rect">
                <a:avLst/>
              </a:prstGeom>
              <a:solidFill>
                <a:srgbClr val="FFFFFF"/>
              </a:solidFill>
              <a:ln w="0" algn="in">
                <a:noFill/>
                <a:miter lim="800000"/>
                <a:headEnd/>
                <a:tailEnd/>
              </a:ln>
            </p:spPr>
            <p:txBody>
              <a:bodyPr lIns="36195" tIns="36195" rIns="36195" bIns="36195"/>
              <a:lstStyle/>
              <a:p>
                <a:pPr eaLnBrk="1" hangingPunct="1"/>
                <a:r>
                  <a:rPr lang="en-US" sz="1600">
                    <a:solidFill>
                      <a:srgbClr val="000000"/>
                    </a:solidFill>
                    <a:latin typeface="Tahoma" charset="0"/>
                  </a:rPr>
                  <a:t>R</a:t>
                </a:r>
                <a:r>
                  <a:rPr lang="en-US" sz="1600" baseline="-25000">
                    <a:solidFill>
                      <a:srgbClr val="000000"/>
                    </a:solidFill>
                    <a:latin typeface="Tahoma" charset="0"/>
                  </a:rPr>
                  <a:t>1</a:t>
                </a:r>
                <a:endParaRPr lang="el-GR" sz="1600" baseline="-25000">
                  <a:solidFill>
                    <a:srgbClr val="000000"/>
                  </a:solidFill>
                  <a:latin typeface="Tahoma" charset="0"/>
                  <a:cs typeface="Tahoma" charset="0"/>
                </a:endParaRPr>
              </a:p>
            </p:txBody>
          </p:sp>
        </p:grpSp>
        <p:sp>
          <p:nvSpPr>
            <p:cNvPr id="1034" name="Text Box 52"/>
            <p:cNvSpPr txBox="1">
              <a:spLocks noChangeArrowheads="1"/>
            </p:cNvSpPr>
            <p:nvPr/>
          </p:nvSpPr>
          <p:spPr bwMode="auto">
            <a:xfrm>
              <a:off x="1506" y="2858"/>
              <a:ext cx="370" cy="153"/>
            </a:xfrm>
            <a:prstGeom prst="rect">
              <a:avLst/>
            </a:prstGeom>
            <a:solidFill>
              <a:srgbClr val="FFFFFF"/>
            </a:solidFill>
            <a:ln w="0" algn="in">
              <a:noFill/>
              <a:miter lim="800000"/>
              <a:headEnd/>
              <a:tailEnd/>
            </a:ln>
          </p:spPr>
          <p:txBody>
            <a:bodyPr lIns="36195" tIns="36195" rIns="36195" bIns="36195"/>
            <a:lstStyle/>
            <a:p>
              <a:pPr eaLnBrk="1" hangingPunct="1"/>
              <a:r>
                <a:rPr lang="en-US" sz="1600">
                  <a:solidFill>
                    <a:srgbClr val="000000"/>
                  </a:solidFill>
                  <a:latin typeface="Tahoma" charset="0"/>
                </a:rPr>
                <a:t>R</a:t>
              </a:r>
              <a:r>
                <a:rPr lang="en-US" sz="1600" baseline="-25000">
                  <a:solidFill>
                    <a:srgbClr val="000000"/>
                  </a:solidFill>
                  <a:latin typeface="Tahoma" charset="0"/>
                </a:rPr>
                <a:t>3</a:t>
              </a:r>
              <a:endParaRPr lang="el-GR" sz="1600" baseline="-25000">
                <a:solidFill>
                  <a:srgbClr val="000000"/>
                </a:solidFill>
                <a:latin typeface="Tahoma" charset="0"/>
                <a:cs typeface="Tahoma" charset="0"/>
              </a:endParaRPr>
            </a:p>
          </p:txBody>
        </p:sp>
      </p:grpSp>
      <p:pic>
        <p:nvPicPr>
          <p:cNvPr id="1031" name="Picture 56" descr="seriesCircuit1">
            <a:hlinkClick r:id="rId5"/>
          </p:cNvPr>
          <p:cNvPicPr>
            <a:picLocks noChangeAspect="1" noChangeArrowheads="1"/>
          </p:cNvPicPr>
          <p:nvPr/>
        </p:nvPicPr>
        <p:blipFill>
          <a:blip r:embed="rId6" cstate="print"/>
          <a:srcRect/>
          <a:stretch>
            <a:fillRect/>
          </a:stretch>
        </p:blipFill>
        <p:spPr bwMode="auto">
          <a:xfrm>
            <a:off x="4291013" y="4924425"/>
            <a:ext cx="2146300" cy="1709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dissolve">
                                      <p:cBhvr>
                                        <p:cTn id="7" dur="500"/>
                                        <p:tgtEl>
                                          <p:spTgt spid="62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dissolve">
                                      <p:cBhvr>
                                        <p:cTn id="12" dur="500"/>
                                        <p:tgtEl>
                                          <p:spTgt spid="62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dissolve">
                                      <p:cBhvr>
                                        <p:cTn id="17" dur="500"/>
                                        <p:tgtEl>
                                          <p:spTgt spid="62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dissolve">
                                      <p:cBhvr>
                                        <p:cTn id="22" dur="500"/>
                                        <p:tgtEl>
                                          <p:spTgt spid="624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2468"/>
                                        </p:tgtEl>
                                        <p:attrNameLst>
                                          <p:attrName>style.visibility</p:attrName>
                                        </p:attrNameLst>
                                      </p:cBhvr>
                                      <p:to>
                                        <p:strVal val="visible"/>
                                      </p:to>
                                    </p:set>
                                    <p:animEffect transition="in" filter="dissolve">
                                      <p:cBhvr>
                                        <p:cTn id="27"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sz="half" idx="1"/>
          </p:nvPr>
        </p:nvSpPr>
        <p:spPr>
          <a:xfrm>
            <a:off x="457200" y="1981200"/>
            <a:ext cx="7772400" cy="3886200"/>
          </a:xfrm>
        </p:spPr>
        <p:txBody>
          <a:bodyPr/>
          <a:lstStyle/>
          <a:p>
            <a:pPr eaLnBrk="1" hangingPunct="1"/>
            <a:r>
              <a:rPr lang="en-US" sz="2800" u="sng" smtClean="0"/>
              <a:t>Kirchhoff’s Loop Rule</a:t>
            </a:r>
          </a:p>
          <a:p>
            <a:pPr lvl="1" eaLnBrk="1" hangingPunct="1"/>
            <a:r>
              <a:rPr lang="en-US" sz="2400" smtClean="0"/>
              <a:t>Sum of voltage in a closed loop is equal to zero</a:t>
            </a:r>
          </a:p>
          <a:p>
            <a:pPr lvl="1" eaLnBrk="1" hangingPunct="1"/>
            <a:r>
              <a:rPr lang="en-US" sz="2400" smtClean="0"/>
              <a:t>Voltage between two points in a circuit is the same, </a:t>
            </a:r>
            <a:r>
              <a:rPr lang="en-US" sz="2400" i="1" smtClean="0"/>
              <a:t>regardless of the path taken!</a:t>
            </a:r>
            <a:endParaRPr lang="en-US" sz="2400" smtClean="0"/>
          </a:p>
          <a:p>
            <a:pPr lvl="1" eaLnBrk="1" hangingPunct="1"/>
            <a:r>
              <a:rPr lang="en-US" sz="2400" smtClean="0"/>
              <a:t>Remember:</a:t>
            </a:r>
          </a:p>
          <a:p>
            <a:pPr lvl="1" eaLnBrk="1" hangingPunct="1"/>
            <a:endParaRPr lang="en-US" sz="2400" smtClean="0"/>
          </a:p>
          <a:p>
            <a:pPr lvl="1" eaLnBrk="1" hangingPunct="1"/>
            <a:endParaRPr lang="en-US" sz="2400" smtClean="0"/>
          </a:p>
          <a:p>
            <a:pPr lvl="1" eaLnBrk="1" hangingPunct="1"/>
            <a:endParaRPr lang="en-US" sz="2400" smtClean="0"/>
          </a:p>
          <a:p>
            <a:pPr lvl="1" eaLnBrk="1" hangingPunct="1"/>
            <a:endParaRPr lang="en-US" sz="2400" smtClean="0"/>
          </a:p>
          <a:p>
            <a:pPr lvl="1" eaLnBrk="1" hangingPunct="1"/>
            <a:endParaRPr lang="en-US" sz="2400" smtClean="0"/>
          </a:p>
          <a:p>
            <a:pPr lvl="1" eaLnBrk="1" hangingPunct="1">
              <a:buFont typeface="Wingdings" pitchFamily="2" charset="2"/>
              <a:buNone/>
            </a:pPr>
            <a:endParaRPr lang="en-US" sz="2400" smtClean="0"/>
          </a:p>
        </p:txBody>
      </p:sp>
      <p:sp>
        <p:nvSpPr>
          <p:cNvPr id="2052" name="Rectangle 2"/>
          <p:cNvSpPr>
            <a:spLocks noGrp="1" noChangeArrowheads="1"/>
          </p:cNvSpPr>
          <p:nvPr>
            <p:ph type="title"/>
          </p:nvPr>
        </p:nvSpPr>
        <p:spPr/>
        <p:txBody>
          <a:bodyPr/>
          <a:lstStyle/>
          <a:p>
            <a:pPr eaLnBrk="1" hangingPunct="1"/>
            <a:r>
              <a:rPr lang="en-US" smtClean="0"/>
              <a:t>Series Circuit</a:t>
            </a:r>
          </a:p>
        </p:txBody>
      </p:sp>
      <p:graphicFrame>
        <p:nvGraphicFramePr>
          <p:cNvPr id="63492" name="Object 4"/>
          <p:cNvGraphicFramePr>
            <a:graphicFrameLocks noGrp="1" noChangeAspect="1"/>
          </p:cNvGraphicFramePr>
          <p:nvPr>
            <p:ph sz="half" idx="2"/>
          </p:nvPr>
        </p:nvGraphicFramePr>
        <p:xfrm>
          <a:off x="3124200" y="4373563"/>
          <a:ext cx="2895600" cy="898525"/>
        </p:xfrm>
        <a:graphic>
          <a:graphicData uri="http://schemas.openxmlformats.org/presentationml/2006/ole">
            <mc:AlternateContent xmlns:mc="http://schemas.openxmlformats.org/markup-compatibility/2006">
              <mc:Choice xmlns:v="urn:schemas-microsoft-com:vml" Requires="v">
                <p:oleObj spid="_x0000_s123907" name="Equation" r:id="rId3" imgW="736560" imgH="228600" progId="Equation.3">
                  <p:embed/>
                </p:oleObj>
              </mc:Choice>
              <mc:Fallback>
                <p:oleObj name="Equation" r:id="rId3" imgW="73656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373563"/>
                        <a:ext cx="289560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dissolve">
                                      <p:cBhvr>
                                        <p:cTn id="7" dur="500"/>
                                        <p:tgtEl>
                                          <p:spTgt spid="6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dissolve">
                                      <p:cBhvr>
                                        <p:cTn id="12" dur="500"/>
                                        <p:tgtEl>
                                          <p:spTgt spid="63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dissolve">
                                      <p:cBhvr>
                                        <p:cTn id="17" dur="500"/>
                                        <p:tgtEl>
                                          <p:spTgt spid="634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dissolve">
                                      <p:cBhvr>
                                        <p:cTn id="22" dur="500"/>
                                        <p:tgtEl>
                                          <p:spTgt spid="634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3492"/>
                                        </p:tgtEl>
                                        <p:attrNameLst>
                                          <p:attrName>style.visibility</p:attrName>
                                        </p:attrNameLst>
                                      </p:cBhvr>
                                      <p:to>
                                        <p:strVal val="visible"/>
                                      </p:to>
                                    </p:set>
                                    <p:animEffect transition="in" filter="dissolve">
                                      <p:cBhvr>
                                        <p:cTn id="27" dur="5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69888"/>
            <a:ext cx="7772400" cy="762000"/>
          </a:xfrm>
        </p:spPr>
        <p:txBody>
          <a:bodyPr/>
          <a:lstStyle/>
          <a:p>
            <a:pPr eaLnBrk="1" hangingPunct="1"/>
            <a:r>
              <a:rPr lang="en-US" smtClean="0"/>
              <a:t>Ex:  Series Circuit Analysis</a:t>
            </a:r>
          </a:p>
        </p:txBody>
      </p:sp>
      <p:sp>
        <p:nvSpPr>
          <p:cNvPr id="13315" name="Text Box 24"/>
          <p:cNvSpPr txBox="1">
            <a:spLocks noChangeArrowheads="1"/>
          </p:cNvSpPr>
          <p:nvPr/>
        </p:nvSpPr>
        <p:spPr bwMode="auto">
          <a:xfrm>
            <a:off x="4090988" y="2989263"/>
            <a:ext cx="914400" cy="419100"/>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3</a:t>
            </a:r>
            <a:r>
              <a:rPr lang="el-GR" sz="2000">
                <a:solidFill>
                  <a:srgbClr val="000000"/>
                </a:solidFill>
                <a:latin typeface="Tahoma" charset="0"/>
                <a:cs typeface="Tahoma" charset="0"/>
              </a:rPr>
              <a:t>Ω</a:t>
            </a:r>
            <a:endParaRPr lang="el-GR" sz="2000">
              <a:latin typeface="Tahoma" charset="0"/>
              <a:cs typeface="Tahoma" charset="0"/>
            </a:endParaRPr>
          </a:p>
        </p:txBody>
      </p:sp>
      <p:sp>
        <p:nvSpPr>
          <p:cNvPr id="13316" name="Text Box 95"/>
          <p:cNvSpPr txBox="1">
            <a:spLocks noChangeArrowheads="1"/>
          </p:cNvSpPr>
          <p:nvPr/>
        </p:nvSpPr>
        <p:spPr bwMode="auto">
          <a:xfrm>
            <a:off x="4989513" y="1708150"/>
            <a:ext cx="3335337" cy="3978275"/>
          </a:xfrm>
          <a:prstGeom prst="rect">
            <a:avLst/>
          </a:prstGeom>
          <a:noFill/>
          <a:ln w="9525">
            <a:noFill/>
            <a:miter lim="800000"/>
            <a:headEnd/>
            <a:tailEnd/>
          </a:ln>
        </p:spPr>
        <p:txBody>
          <a:bodyPr>
            <a:spAutoFit/>
          </a:bodyPr>
          <a:lstStyle/>
          <a:p>
            <a:pPr>
              <a:spcBef>
                <a:spcPct val="50000"/>
              </a:spcBef>
            </a:pPr>
            <a:r>
              <a:rPr lang="en-US" sz="3000"/>
              <a:t>V</a:t>
            </a:r>
            <a:r>
              <a:rPr lang="en-US" sz="3000" baseline="-25000"/>
              <a:t>ab</a:t>
            </a:r>
            <a:r>
              <a:rPr lang="en-US" sz="3000"/>
              <a:t> = 	12V</a:t>
            </a:r>
          </a:p>
          <a:p>
            <a:pPr>
              <a:spcBef>
                <a:spcPct val="50000"/>
              </a:spcBef>
            </a:pPr>
            <a:r>
              <a:rPr lang="en-US" sz="3000"/>
              <a:t>V</a:t>
            </a:r>
            <a:r>
              <a:rPr lang="en-US" sz="3000" baseline="-25000"/>
              <a:t>cb</a:t>
            </a:r>
            <a:r>
              <a:rPr lang="en-US" sz="3000"/>
              <a:t> = 	_____</a:t>
            </a:r>
          </a:p>
          <a:p>
            <a:pPr>
              <a:spcBef>
                <a:spcPct val="50000"/>
              </a:spcBef>
            </a:pPr>
            <a:r>
              <a:rPr lang="en-US" sz="3000"/>
              <a:t>V</a:t>
            </a:r>
            <a:r>
              <a:rPr lang="en-US" sz="3000" baseline="-25000"/>
              <a:t>dc</a:t>
            </a:r>
            <a:r>
              <a:rPr lang="en-US" sz="3000"/>
              <a:t> = 	_____</a:t>
            </a:r>
          </a:p>
          <a:p>
            <a:pPr>
              <a:spcBef>
                <a:spcPct val="50000"/>
              </a:spcBef>
            </a:pPr>
            <a:r>
              <a:rPr lang="en-US" sz="3000"/>
              <a:t>V</a:t>
            </a:r>
            <a:r>
              <a:rPr lang="en-US" sz="3000" baseline="-25000"/>
              <a:t>ad</a:t>
            </a:r>
            <a:r>
              <a:rPr lang="en-US" sz="3000"/>
              <a:t> = 	_____</a:t>
            </a:r>
          </a:p>
          <a:p>
            <a:pPr>
              <a:spcBef>
                <a:spcPct val="50000"/>
              </a:spcBef>
            </a:pPr>
            <a:r>
              <a:rPr lang="en-US" sz="3000"/>
              <a:t>I</a:t>
            </a:r>
            <a:r>
              <a:rPr lang="en-US" sz="3000" baseline="-25000"/>
              <a:t>1</a:t>
            </a:r>
            <a:r>
              <a:rPr lang="en-US" sz="3000"/>
              <a:t> = 		_____</a:t>
            </a:r>
          </a:p>
          <a:p>
            <a:pPr>
              <a:spcBef>
                <a:spcPct val="50000"/>
              </a:spcBef>
            </a:pPr>
            <a:r>
              <a:rPr lang="en-US" sz="3000"/>
              <a:t>R</a:t>
            </a:r>
            <a:r>
              <a:rPr lang="en-US" sz="3000" baseline="-25000"/>
              <a:t>T</a:t>
            </a:r>
            <a:r>
              <a:rPr lang="en-US" sz="3000"/>
              <a:t> =		_____</a:t>
            </a:r>
          </a:p>
        </p:txBody>
      </p:sp>
      <p:grpSp>
        <p:nvGrpSpPr>
          <p:cNvPr id="2" name="Group 106"/>
          <p:cNvGrpSpPr>
            <a:grpSpLocks/>
          </p:cNvGrpSpPr>
          <p:nvPr/>
        </p:nvGrpSpPr>
        <p:grpSpPr bwMode="auto">
          <a:xfrm>
            <a:off x="263525" y="1122363"/>
            <a:ext cx="4829175" cy="5022850"/>
            <a:chOff x="362" y="758"/>
            <a:chExt cx="2669" cy="2791"/>
          </a:xfrm>
        </p:grpSpPr>
        <p:sp>
          <p:nvSpPr>
            <p:cNvPr id="13318" name="Text Box 81"/>
            <p:cNvSpPr txBox="1">
              <a:spLocks noChangeArrowheads="1"/>
            </p:cNvSpPr>
            <p:nvPr/>
          </p:nvSpPr>
          <p:spPr bwMode="auto">
            <a:xfrm>
              <a:off x="2455" y="2633"/>
              <a:ext cx="576" cy="264"/>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1</a:t>
              </a:r>
              <a:r>
                <a:rPr lang="el-GR" sz="2000">
                  <a:solidFill>
                    <a:srgbClr val="000000"/>
                  </a:solidFill>
                  <a:latin typeface="Tahoma" charset="0"/>
                  <a:cs typeface="Tahoma" charset="0"/>
                </a:rPr>
                <a:t>Ω</a:t>
              </a:r>
              <a:endParaRPr lang="el-GR" sz="2000">
                <a:latin typeface="Tahoma" charset="0"/>
                <a:cs typeface="Tahoma" charset="0"/>
              </a:endParaRPr>
            </a:p>
          </p:txBody>
        </p:sp>
        <p:grpSp>
          <p:nvGrpSpPr>
            <p:cNvPr id="3" name="Group 105"/>
            <p:cNvGrpSpPr>
              <a:grpSpLocks/>
            </p:cNvGrpSpPr>
            <p:nvPr/>
          </p:nvGrpSpPr>
          <p:grpSpPr bwMode="auto">
            <a:xfrm>
              <a:off x="362" y="758"/>
              <a:ext cx="2287" cy="2791"/>
              <a:chOff x="362" y="758"/>
              <a:chExt cx="2287" cy="2791"/>
            </a:xfrm>
          </p:grpSpPr>
          <p:grpSp>
            <p:nvGrpSpPr>
              <p:cNvPr id="4" name="Group 104"/>
              <p:cNvGrpSpPr>
                <a:grpSpLocks/>
              </p:cNvGrpSpPr>
              <p:nvPr/>
            </p:nvGrpSpPr>
            <p:grpSpPr bwMode="auto">
              <a:xfrm>
                <a:off x="362" y="758"/>
                <a:ext cx="2287" cy="2791"/>
                <a:chOff x="362" y="758"/>
                <a:chExt cx="2287" cy="2791"/>
              </a:xfrm>
            </p:grpSpPr>
            <p:sp>
              <p:nvSpPr>
                <p:cNvPr id="13322" name="Line 7"/>
                <p:cNvSpPr>
                  <a:spLocks noChangeShapeType="1"/>
                </p:cNvSpPr>
                <p:nvPr/>
              </p:nvSpPr>
              <p:spPr bwMode="auto">
                <a:xfrm>
                  <a:off x="2298" y="1103"/>
                  <a:ext cx="0" cy="727"/>
                </a:xfrm>
                <a:prstGeom prst="line">
                  <a:avLst/>
                </a:prstGeom>
                <a:noFill/>
                <a:ln w="25400">
                  <a:solidFill>
                    <a:srgbClr val="000000"/>
                  </a:solidFill>
                  <a:round/>
                  <a:headEnd/>
                  <a:tailEnd/>
                </a:ln>
              </p:spPr>
              <p:txBody>
                <a:bodyPr lIns="36576" tIns="36576" rIns="36576" bIns="36576"/>
                <a:lstStyle/>
                <a:p>
                  <a:endParaRPr lang="en-US"/>
                </a:p>
              </p:txBody>
            </p:sp>
            <p:sp>
              <p:nvSpPr>
                <p:cNvPr id="13323" name="Line 8"/>
                <p:cNvSpPr>
                  <a:spLocks noChangeShapeType="1"/>
                </p:cNvSpPr>
                <p:nvPr/>
              </p:nvSpPr>
              <p:spPr bwMode="auto">
                <a:xfrm flipH="1">
                  <a:off x="2202" y="2010"/>
                  <a:ext cx="180" cy="25"/>
                </a:xfrm>
                <a:prstGeom prst="line">
                  <a:avLst/>
                </a:prstGeom>
                <a:noFill/>
                <a:ln w="12700">
                  <a:solidFill>
                    <a:srgbClr val="000000"/>
                  </a:solidFill>
                  <a:round/>
                  <a:headEnd/>
                  <a:tailEnd/>
                </a:ln>
              </p:spPr>
              <p:txBody>
                <a:bodyPr lIns="36576" tIns="36576" rIns="36576" bIns="36576"/>
                <a:lstStyle/>
                <a:p>
                  <a:endParaRPr lang="en-US"/>
                </a:p>
              </p:txBody>
            </p:sp>
            <p:sp>
              <p:nvSpPr>
                <p:cNvPr id="13324" name="Line 9"/>
                <p:cNvSpPr>
                  <a:spLocks noChangeShapeType="1"/>
                </p:cNvSpPr>
                <p:nvPr/>
              </p:nvSpPr>
              <p:spPr bwMode="auto">
                <a:xfrm>
                  <a:off x="2202" y="1969"/>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25" name="Line 10"/>
                <p:cNvSpPr>
                  <a:spLocks noChangeShapeType="1"/>
                </p:cNvSpPr>
                <p:nvPr/>
              </p:nvSpPr>
              <p:spPr bwMode="auto">
                <a:xfrm flipH="1">
                  <a:off x="2202" y="1936"/>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26" name="Line 11"/>
                <p:cNvSpPr>
                  <a:spLocks noChangeShapeType="1"/>
                </p:cNvSpPr>
                <p:nvPr/>
              </p:nvSpPr>
              <p:spPr bwMode="auto">
                <a:xfrm>
                  <a:off x="2202" y="1903"/>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27" name="Line 12"/>
                <p:cNvSpPr>
                  <a:spLocks noChangeShapeType="1"/>
                </p:cNvSpPr>
                <p:nvPr/>
              </p:nvSpPr>
              <p:spPr bwMode="auto">
                <a:xfrm flipH="1">
                  <a:off x="2202" y="1871"/>
                  <a:ext cx="180" cy="32"/>
                </a:xfrm>
                <a:prstGeom prst="line">
                  <a:avLst/>
                </a:prstGeom>
                <a:noFill/>
                <a:ln w="12700">
                  <a:solidFill>
                    <a:srgbClr val="000000"/>
                  </a:solidFill>
                  <a:round/>
                  <a:headEnd/>
                  <a:tailEnd/>
                </a:ln>
              </p:spPr>
              <p:txBody>
                <a:bodyPr lIns="36576" tIns="36576" rIns="36576" bIns="36576"/>
                <a:lstStyle/>
                <a:p>
                  <a:endParaRPr lang="en-US"/>
                </a:p>
              </p:txBody>
            </p:sp>
            <p:sp>
              <p:nvSpPr>
                <p:cNvPr id="13328" name="Line 13"/>
                <p:cNvSpPr>
                  <a:spLocks noChangeShapeType="1"/>
                </p:cNvSpPr>
                <p:nvPr/>
              </p:nvSpPr>
              <p:spPr bwMode="auto">
                <a:xfrm>
                  <a:off x="2293" y="1838"/>
                  <a:ext cx="91" cy="33"/>
                </a:xfrm>
                <a:prstGeom prst="line">
                  <a:avLst/>
                </a:prstGeom>
                <a:noFill/>
                <a:ln w="12700">
                  <a:solidFill>
                    <a:srgbClr val="000000"/>
                  </a:solidFill>
                  <a:round/>
                  <a:headEnd/>
                  <a:tailEnd/>
                </a:ln>
              </p:spPr>
              <p:txBody>
                <a:bodyPr lIns="36576" tIns="36576" rIns="36576" bIns="36576"/>
                <a:lstStyle/>
                <a:p>
                  <a:endParaRPr lang="en-US"/>
                </a:p>
              </p:txBody>
            </p:sp>
            <p:sp>
              <p:nvSpPr>
                <p:cNvPr id="13329" name="Line 14"/>
                <p:cNvSpPr>
                  <a:spLocks noChangeShapeType="1"/>
                </p:cNvSpPr>
                <p:nvPr/>
              </p:nvSpPr>
              <p:spPr bwMode="auto">
                <a:xfrm flipH="1">
                  <a:off x="2202" y="2803"/>
                  <a:ext cx="180" cy="26"/>
                </a:xfrm>
                <a:prstGeom prst="line">
                  <a:avLst/>
                </a:prstGeom>
                <a:noFill/>
                <a:ln w="12700">
                  <a:solidFill>
                    <a:srgbClr val="000000"/>
                  </a:solidFill>
                  <a:round/>
                  <a:headEnd/>
                  <a:tailEnd/>
                </a:ln>
              </p:spPr>
              <p:txBody>
                <a:bodyPr lIns="36576" tIns="36576" rIns="36576" bIns="36576"/>
                <a:lstStyle/>
                <a:p>
                  <a:endParaRPr lang="en-US"/>
                </a:p>
              </p:txBody>
            </p:sp>
            <p:sp>
              <p:nvSpPr>
                <p:cNvPr id="13330" name="Line 15"/>
                <p:cNvSpPr>
                  <a:spLocks noChangeShapeType="1"/>
                </p:cNvSpPr>
                <p:nvPr/>
              </p:nvSpPr>
              <p:spPr bwMode="auto">
                <a:xfrm>
                  <a:off x="2202" y="2762"/>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31" name="Line 16"/>
                <p:cNvSpPr>
                  <a:spLocks noChangeShapeType="1"/>
                </p:cNvSpPr>
                <p:nvPr/>
              </p:nvSpPr>
              <p:spPr bwMode="auto">
                <a:xfrm flipH="1">
                  <a:off x="2202" y="2729"/>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32" name="Line 17"/>
                <p:cNvSpPr>
                  <a:spLocks noChangeShapeType="1"/>
                </p:cNvSpPr>
                <p:nvPr/>
              </p:nvSpPr>
              <p:spPr bwMode="auto">
                <a:xfrm flipH="1">
                  <a:off x="2202" y="2663"/>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33" name="Line 18"/>
                <p:cNvSpPr>
                  <a:spLocks noChangeShapeType="1"/>
                </p:cNvSpPr>
                <p:nvPr/>
              </p:nvSpPr>
              <p:spPr bwMode="auto">
                <a:xfrm>
                  <a:off x="2293" y="2631"/>
                  <a:ext cx="91" cy="32"/>
                </a:xfrm>
                <a:prstGeom prst="line">
                  <a:avLst/>
                </a:prstGeom>
                <a:noFill/>
                <a:ln w="12700">
                  <a:solidFill>
                    <a:srgbClr val="000000"/>
                  </a:solidFill>
                  <a:round/>
                  <a:headEnd/>
                  <a:tailEnd/>
                </a:ln>
              </p:spPr>
              <p:txBody>
                <a:bodyPr lIns="36576" tIns="36576" rIns="36576" bIns="36576"/>
                <a:lstStyle/>
                <a:p>
                  <a:endParaRPr lang="en-US"/>
                </a:p>
              </p:txBody>
            </p:sp>
            <p:sp>
              <p:nvSpPr>
                <p:cNvPr id="13334" name="Line 19"/>
                <p:cNvSpPr>
                  <a:spLocks noChangeShapeType="1"/>
                </p:cNvSpPr>
                <p:nvPr/>
              </p:nvSpPr>
              <p:spPr bwMode="auto">
                <a:xfrm>
                  <a:off x="2205" y="2822"/>
                  <a:ext cx="90" cy="33"/>
                </a:xfrm>
                <a:prstGeom prst="line">
                  <a:avLst/>
                </a:prstGeom>
                <a:noFill/>
                <a:ln w="12700">
                  <a:solidFill>
                    <a:srgbClr val="000000"/>
                  </a:solidFill>
                  <a:round/>
                  <a:headEnd/>
                  <a:tailEnd/>
                </a:ln>
              </p:spPr>
              <p:txBody>
                <a:bodyPr lIns="36576" tIns="36576" rIns="36576" bIns="36576"/>
                <a:lstStyle/>
                <a:p>
                  <a:endParaRPr lang="en-US"/>
                </a:p>
              </p:txBody>
            </p:sp>
            <p:sp>
              <p:nvSpPr>
                <p:cNvPr id="13335" name="Line 20"/>
                <p:cNvSpPr>
                  <a:spLocks noChangeShapeType="1"/>
                </p:cNvSpPr>
                <p:nvPr/>
              </p:nvSpPr>
              <p:spPr bwMode="auto">
                <a:xfrm>
                  <a:off x="2295" y="2062"/>
                  <a:ext cx="0" cy="572"/>
                </a:xfrm>
                <a:prstGeom prst="line">
                  <a:avLst/>
                </a:prstGeom>
                <a:noFill/>
                <a:ln w="25400">
                  <a:solidFill>
                    <a:srgbClr val="000000"/>
                  </a:solidFill>
                  <a:round/>
                  <a:headEnd/>
                  <a:tailEnd/>
                </a:ln>
              </p:spPr>
              <p:txBody>
                <a:bodyPr lIns="36576" tIns="36576" rIns="36576" bIns="36576"/>
                <a:lstStyle/>
                <a:p>
                  <a:endParaRPr lang="en-US"/>
                </a:p>
              </p:txBody>
            </p:sp>
            <p:sp>
              <p:nvSpPr>
                <p:cNvPr id="13336" name="Line 21"/>
                <p:cNvSpPr>
                  <a:spLocks noChangeShapeType="1"/>
                </p:cNvSpPr>
                <p:nvPr/>
              </p:nvSpPr>
              <p:spPr bwMode="auto">
                <a:xfrm>
                  <a:off x="2290" y="2855"/>
                  <a:ext cx="0" cy="567"/>
                </a:xfrm>
                <a:prstGeom prst="line">
                  <a:avLst/>
                </a:prstGeom>
                <a:noFill/>
                <a:ln w="25400">
                  <a:solidFill>
                    <a:srgbClr val="000000"/>
                  </a:solidFill>
                  <a:round/>
                  <a:headEnd/>
                  <a:tailEnd/>
                </a:ln>
              </p:spPr>
              <p:txBody>
                <a:bodyPr lIns="36576" tIns="36576" rIns="36576" bIns="36576"/>
                <a:lstStyle/>
                <a:p>
                  <a:endParaRPr lang="en-US"/>
                </a:p>
              </p:txBody>
            </p:sp>
            <p:sp>
              <p:nvSpPr>
                <p:cNvPr id="13337" name="Line 22"/>
                <p:cNvSpPr>
                  <a:spLocks noChangeShapeType="1"/>
                </p:cNvSpPr>
                <p:nvPr/>
              </p:nvSpPr>
              <p:spPr bwMode="auto">
                <a:xfrm>
                  <a:off x="1048" y="3431"/>
                  <a:ext cx="1245" cy="0"/>
                </a:xfrm>
                <a:prstGeom prst="line">
                  <a:avLst/>
                </a:prstGeom>
                <a:noFill/>
                <a:ln w="25400">
                  <a:solidFill>
                    <a:srgbClr val="000000"/>
                  </a:solidFill>
                  <a:round/>
                  <a:headEnd/>
                  <a:tailEnd/>
                </a:ln>
              </p:spPr>
              <p:txBody>
                <a:bodyPr lIns="36576" tIns="36576" rIns="36576" bIns="36576"/>
                <a:lstStyle/>
                <a:p>
                  <a:endParaRPr lang="en-US"/>
                </a:p>
              </p:txBody>
            </p:sp>
            <p:sp>
              <p:nvSpPr>
                <p:cNvPr id="13338" name="Line 23"/>
                <p:cNvSpPr>
                  <a:spLocks noChangeShapeType="1"/>
                </p:cNvSpPr>
                <p:nvPr/>
              </p:nvSpPr>
              <p:spPr bwMode="auto">
                <a:xfrm flipV="1">
                  <a:off x="1052" y="1118"/>
                  <a:ext cx="512" cy="0"/>
                </a:xfrm>
                <a:prstGeom prst="line">
                  <a:avLst/>
                </a:prstGeom>
                <a:noFill/>
                <a:ln w="25400">
                  <a:solidFill>
                    <a:srgbClr val="000000"/>
                  </a:solidFill>
                  <a:round/>
                  <a:headEnd/>
                  <a:tailEnd/>
                </a:ln>
              </p:spPr>
              <p:txBody>
                <a:bodyPr lIns="36576" tIns="36576" rIns="36576" bIns="36576"/>
                <a:lstStyle/>
                <a:p>
                  <a:endParaRPr lang="en-US"/>
                </a:p>
              </p:txBody>
            </p:sp>
            <p:sp>
              <p:nvSpPr>
                <p:cNvPr id="13339" name="Text Box 29"/>
                <p:cNvSpPr txBox="1">
                  <a:spLocks noChangeArrowheads="1"/>
                </p:cNvSpPr>
                <p:nvPr/>
              </p:nvSpPr>
              <p:spPr bwMode="auto">
                <a:xfrm>
                  <a:off x="362" y="2172"/>
                  <a:ext cx="466" cy="264"/>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12V</a:t>
                  </a:r>
                  <a:endParaRPr lang="en-US" sz="2000">
                    <a:latin typeface="Times New Roman" pitchFamily="18" charset="0"/>
                  </a:endParaRPr>
                </a:p>
              </p:txBody>
            </p:sp>
            <p:sp>
              <p:nvSpPr>
                <p:cNvPr id="13340" name="Line 31"/>
                <p:cNvSpPr>
                  <a:spLocks noChangeShapeType="1"/>
                </p:cNvSpPr>
                <p:nvPr/>
              </p:nvSpPr>
              <p:spPr bwMode="auto">
                <a:xfrm>
                  <a:off x="866" y="2252"/>
                  <a:ext cx="361" cy="0"/>
                </a:xfrm>
                <a:prstGeom prst="line">
                  <a:avLst/>
                </a:prstGeom>
                <a:noFill/>
                <a:ln w="25400">
                  <a:solidFill>
                    <a:srgbClr val="000000"/>
                  </a:solidFill>
                  <a:round/>
                  <a:headEnd/>
                  <a:tailEnd/>
                </a:ln>
              </p:spPr>
              <p:txBody>
                <a:bodyPr lIns="36576" tIns="36576" rIns="36576" bIns="36576"/>
                <a:lstStyle/>
                <a:p>
                  <a:endParaRPr lang="en-US"/>
                </a:p>
              </p:txBody>
            </p:sp>
            <p:sp>
              <p:nvSpPr>
                <p:cNvPr id="13341" name="Line 32"/>
                <p:cNvSpPr>
                  <a:spLocks noChangeShapeType="1"/>
                </p:cNvSpPr>
                <p:nvPr/>
              </p:nvSpPr>
              <p:spPr bwMode="auto">
                <a:xfrm>
                  <a:off x="1051" y="1103"/>
                  <a:ext cx="0" cy="1135"/>
                </a:xfrm>
                <a:prstGeom prst="line">
                  <a:avLst/>
                </a:prstGeom>
                <a:noFill/>
                <a:ln w="25400">
                  <a:noFill/>
                  <a:round/>
                  <a:headEnd/>
                  <a:tailEnd/>
                </a:ln>
              </p:spPr>
              <p:txBody>
                <a:bodyPr lIns="36576" tIns="36576" rIns="36576" bIns="36576"/>
                <a:lstStyle/>
                <a:p>
                  <a:endParaRPr lang="en-US"/>
                </a:p>
              </p:txBody>
            </p:sp>
            <p:sp>
              <p:nvSpPr>
                <p:cNvPr id="13342" name="Line 34"/>
                <p:cNvSpPr>
                  <a:spLocks noChangeShapeType="1"/>
                </p:cNvSpPr>
                <p:nvPr/>
              </p:nvSpPr>
              <p:spPr bwMode="auto">
                <a:xfrm>
                  <a:off x="1051" y="2370"/>
                  <a:ext cx="0" cy="1052"/>
                </a:xfrm>
                <a:prstGeom prst="line">
                  <a:avLst/>
                </a:prstGeom>
                <a:noFill/>
                <a:ln w="25400">
                  <a:solidFill>
                    <a:srgbClr val="000000"/>
                  </a:solidFill>
                  <a:round/>
                  <a:headEnd/>
                  <a:tailEnd/>
                </a:ln>
              </p:spPr>
              <p:txBody>
                <a:bodyPr lIns="36576" tIns="36576" rIns="36576" bIns="36576"/>
                <a:lstStyle/>
                <a:p>
                  <a:endParaRPr lang="en-US"/>
                </a:p>
              </p:txBody>
            </p:sp>
            <p:sp>
              <p:nvSpPr>
                <p:cNvPr id="13343" name="Line 35"/>
                <p:cNvSpPr>
                  <a:spLocks noChangeShapeType="1"/>
                </p:cNvSpPr>
                <p:nvPr/>
              </p:nvSpPr>
              <p:spPr bwMode="auto">
                <a:xfrm>
                  <a:off x="994" y="2368"/>
                  <a:ext cx="119" cy="0"/>
                </a:xfrm>
                <a:prstGeom prst="line">
                  <a:avLst/>
                </a:prstGeom>
                <a:noFill/>
                <a:ln w="25400">
                  <a:solidFill>
                    <a:srgbClr val="000000"/>
                  </a:solidFill>
                  <a:round/>
                  <a:headEnd/>
                  <a:tailEnd/>
                </a:ln>
              </p:spPr>
              <p:txBody>
                <a:bodyPr lIns="36576" tIns="36576" rIns="36576" bIns="36576"/>
                <a:lstStyle/>
                <a:p>
                  <a:endParaRPr lang="en-US"/>
                </a:p>
              </p:txBody>
            </p:sp>
            <p:sp>
              <p:nvSpPr>
                <p:cNvPr id="13344" name="Line 42"/>
                <p:cNvSpPr>
                  <a:spLocks noChangeShapeType="1"/>
                </p:cNvSpPr>
                <p:nvPr/>
              </p:nvSpPr>
              <p:spPr bwMode="auto">
                <a:xfrm>
                  <a:off x="1048" y="1103"/>
                  <a:ext cx="0" cy="1146"/>
                </a:xfrm>
                <a:prstGeom prst="line">
                  <a:avLst/>
                </a:prstGeom>
                <a:noFill/>
                <a:ln w="25400">
                  <a:solidFill>
                    <a:srgbClr val="000000"/>
                  </a:solidFill>
                  <a:round/>
                  <a:headEnd/>
                  <a:tailEnd/>
                </a:ln>
              </p:spPr>
              <p:txBody>
                <a:bodyPr wrap="none"/>
                <a:lstStyle/>
                <a:p>
                  <a:endParaRPr lang="en-US"/>
                </a:p>
              </p:txBody>
            </p:sp>
            <p:sp>
              <p:nvSpPr>
                <p:cNvPr id="13345" name="Line 82"/>
                <p:cNvSpPr>
                  <a:spLocks noChangeShapeType="1"/>
                </p:cNvSpPr>
                <p:nvPr/>
              </p:nvSpPr>
              <p:spPr bwMode="auto">
                <a:xfrm>
                  <a:off x="2210" y="2041"/>
                  <a:ext cx="91" cy="33"/>
                </a:xfrm>
                <a:prstGeom prst="line">
                  <a:avLst/>
                </a:prstGeom>
                <a:noFill/>
                <a:ln w="12700">
                  <a:solidFill>
                    <a:srgbClr val="000000"/>
                  </a:solidFill>
                  <a:round/>
                  <a:headEnd/>
                  <a:tailEnd/>
                </a:ln>
              </p:spPr>
              <p:txBody>
                <a:bodyPr lIns="36576" tIns="36576" rIns="36576" bIns="36576"/>
                <a:lstStyle/>
                <a:p>
                  <a:endParaRPr lang="en-US"/>
                </a:p>
              </p:txBody>
            </p:sp>
            <p:sp>
              <p:nvSpPr>
                <p:cNvPr id="13346" name="Line 83"/>
                <p:cNvSpPr>
                  <a:spLocks noChangeShapeType="1"/>
                </p:cNvSpPr>
                <p:nvPr/>
              </p:nvSpPr>
              <p:spPr bwMode="auto">
                <a:xfrm>
                  <a:off x="2202" y="2697"/>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47" name="Line 85"/>
                <p:cNvSpPr>
                  <a:spLocks noChangeShapeType="1"/>
                </p:cNvSpPr>
                <p:nvPr/>
              </p:nvSpPr>
              <p:spPr bwMode="auto">
                <a:xfrm flipV="1">
                  <a:off x="1790" y="1106"/>
                  <a:ext cx="512" cy="0"/>
                </a:xfrm>
                <a:prstGeom prst="line">
                  <a:avLst/>
                </a:prstGeom>
                <a:noFill/>
                <a:ln w="25400">
                  <a:solidFill>
                    <a:srgbClr val="000000"/>
                  </a:solidFill>
                  <a:round/>
                  <a:headEnd/>
                  <a:tailEnd/>
                </a:ln>
              </p:spPr>
              <p:txBody>
                <a:bodyPr lIns="36576" tIns="36576" rIns="36576" bIns="36576"/>
                <a:lstStyle/>
                <a:p>
                  <a:endParaRPr lang="en-US"/>
                </a:p>
              </p:txBody>
            </p:sp>
            <p:grpSp>
              <p:nvGrpSpPr>
                <p:cNvPr id="5" name="Group 93"/>
                <p:cNvGrpSpPr>
                  <a:grpSpLocks/>
                </p:cNvGrpSpPr>
                <p:nvPr/>
              </p:nvGrpSpPr>
              <p:grpSpPr bwMode="auto">
                <a:xfrm rot="-5400000">
                  <a:off x="1590" y="995"/>
                  <a:ext cx="182" cy="236"/>
                  <a:chOff x="1473" y="1502"/>
                  <a:chExt cx="182" cy="236"/>
                </a:xfrm>
              </p:grpSpPr>
              <p:sp>
                <p:nvSpPr>
                  <p:cNvPr id="13357" name="Line 86"/>
                  <p:cNvSpPr>
                    <a:spLocks noChangeShapeType="1"/>
                  </p:cNvSpPr>
                  <p:nvPr/>
                </p:nvSpPr>
                <p:spPr bwMode="auto">
                  <a:xfrm flipH="1">
                    <a:off x="1473" y="1674"/>
                    <a:ext cx="180" cy="25"/>
                  </a:xfrm>
                  <a:prstGeom prst="line">
                    <a:avLst/>
                  </a:prstGeom>
                  <a:noFill/>
                  <a:ln w="12700">
                    <a:solidFill>
                      <a:srgbClr val="000000"/>
                    </a:solidFill>
                    <a:round/>
                    <a:headEnd/>
                    <a:tailEnd/>
                  </a:ln>
                </p:spPr>
                <p:txBody>
                  <a:bodyPr lIns="36576" tIns="36576" rIns="36576" bIns="36576"/>
                  <a:lstStyle/>
                  <a:p>
                    <a:endParaRPr lang="en-US"/>
                  </a:p>
                </p:txBody>
              </p:sp>
              <p:sp>
                <p:nvSpPr>
                  <p:cNvPr id="13358" name="Line 87"/>
                  <p:cNvSpPr>
                    <a:spLocks noChangeShapeType="1"/>
                  </p:cNvSpPr>
                  <p:nvPr/>
                </p:nvSpPr>
                <p:spPr bwMode="auto">
                  <a:xfrm>
                    <a:off x="1473" y="1633"/>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59" name="Line 88"/>
                  <p:cNvSpPr>
                    <a:spLocks noChangeShapeType="1"/>
                  </p:cNvSpPr>
                  <p:nvPr/>
                </p:nvSpPr>
                <p:spPr bwMode="auto">
                  <a:xfrm flipH="1">
                    <a:off x="1473" y="1600"/>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60" name="Line 89"/>
                  <p:cNvSpPr>
                    <a:spLocks noChangeShapeType="1"/>
                  </p:cNvSpPr>
                  <p:nvPr/>
                </p:nvSpPr>
                <p:spPr bwMode="auto">
                  <a:xfrm>
                    <a:off x="1473" y="1567"/>
                    <a:ext cx="180" cy="33"/>
                  </a:xfrm>
                  <a:prstGeom prst="line">
                    <a:avLst/>
                  </a:prstGeom>
                  <a:noFill/>
                  <a:ln w="12700">
                    <a:solidFill>
                      <a:srgbClr val="000000"/>
                    </a:solidFill>
                    <a:round/>
                    <a:headEnd/>
                    <a:tailEnd/>
                  </a:ln>
                </p:spPr>
                <p:txBody>
                  <a:bodyPr lIns="36576" tIns="36576" rIns="36576" bIns="36576"/>
                  <a:lstStyle/>
                  <a:p>
                    <a:endParaRPr lang="en-US"/>
                  </a:p>
                </p:txBody>
              </p:sp>
              <p:sp>
                <p:nvSpPr>
                  <p:cNvPr id="13361" name="Line 90"/>
                  <p:cNvSpPr>
                    <a:spLocks noChangeShapeType="1"/>
                  </p:cNvSpPr>
                  <p:nvPr/>
                </p:nvSpPr>
                <p:spPr bwMode="auto">
                  <a:xfrm flipH="1">
                    <a:off x="1473" y="1535"/>
                    <a:ext cx="180" cy="32"/>
                  </a:xfrm>
                  <a:prstGeom prst="line">
                    <a:avLst/>
                  </a:prstGeom>
                  <a:noFill/>
                  <a:ln w="12700">
                    <a:solidFill>
                      <a:srgbClr val="000000"/>
                    </a:solidFill>
                    <a:round/>
                    <a:headEnd/>
                    <a:tailEnd/>
                  </a:ln>
                </p:spPr>
                <p:txBody>
                  <a:bodyPr lIns="36576" tIns="36576" rIns="36576" bIns="36576"/>
                  <a:lstStyle/>
                  <a:p>
                    <a:endParaRPr lang="en-US"/>
                  </a:p>
                </p:txBody>
              </p:sp>
              <p:sp>
                <p:nvSpPr>
                  <p:cNvPr id="13362" name="Line 91"/>
                  <p:cNvSpPr>
                    <a:spLocks noChangeShapeType="1"/>
                  </p:cNvSpPr>
                  <p:nvPr/>
                </p:nvSpPr>
                <p:spPr bwMode="auto">
                  <a:xfrm>
                    <a:off x="1564" y="1502"/>
                    <a:ext cx="91" cy="33"/>
                  </a:xfrm>
                  <a:prstGeom prst="line">
                    <a:avLst/>
                  </a:prstGeom>
                  <a:noFill/>
                  <a:ln w="12700">
                    <a:solidFill>
                      <a:srgbClr val="000000"/>
                    </a:solidFill>
                    <a:round/>
                    <a:headEnd/>
                    <a:tailEnd/>
                  </a:ln>
                </p:spPr>
                <p:txBody>
                  <a:bodyPr lIns="36576" tIns="36576" rIns="36576" bIns="36576"/>
                  <a:lstStyle/>
                  <a:p>
                    <a:endParaRPr lang="en-US"/>
                  </a:p>
                </p:txBody>
              </p:sp>
              <p:sp>
                <p:nvSpPr>
                  <p:cNvPr id="13363" name="Line 92"/>
                  <p:cNvSpPr>
                    <a:spLocks noChangeShapeType="1"/>
                  </p:cNvSpPr>
                  <p:nvPr/>
                </p:nvSpPr>
                <p:spPr bwMode="auto">
                  <a:xfrm>
                    <a:off x="1481" y="1705"/>
                    <a:ext cx="91" cy="33"/>
                  </a:xfrm>
                  <a:prstGeom prst="line">
                    <a:avLst/>
                  </a:prstGeom>
                  <a:noFill/>
                  <a:ln w="12700">
                    <a:solidFill>
                      <a:srgbClr val="000000"/>
                    </a:solidFill>
                    <a:round/>
                    <a:headEnd/>
                    <a:tailEnd/>
                  </a:ln>
                </p:spPr>
                <p:txBody>
                  <a:bodyPr lIns="36576" tIns="36576" rIns="36576" bIns="36576"/>
                  <a:lstStyle/>
                  <a:p>
                    <a:endParaRPr lang="en-US"/>
                  </a:p>
                </p:txBody>
              </p:sp>
            </p:grpSp>
            <p:sp>
              <p:nvSpPr>
                <p:cNvPr id="13349" name="Text Box 94"/>
                <p:cNvSpPr txBox="1">
                  <a:spLocks noChangeArrowheads="1"/>
                </p:cNvSpPr>
                <p:nvPr/>
              </p:nvSpPr>
              <p:spPr bwMode="auto">
                <a:xfrm>
                  <a:off x="1598" y="758"/>
                  <a:ext cx="576" cy="264"/>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2</a:t>
                  </a:r>
                  <a:r>
                    <a:rPr lang="el-GR" sz="2000">
                      <a:solidFill>
                        <a:srgbClr val="000000"/>
                      </a:solidFill>
                      <a:latin typeface="Tahoma" charset="0"/>
                      <a:cs typeface="Tahoma" charset="0"/>
                    </a:rPr>
                    <a:t>Ω</a:t>
                  </a:r>
                  <a:endParaRPr lang="el-GR" sz="2000">
                    <a:latin typeface="Tahoma" charset="0"/>
                    <a:cs typeface="Tahoma" charset="0"/>
                  </a:endParaRPr>
                </a:p>
              </p:txBody>
            </p:sp>
            <p:sp>
              <p:nvSpPr>
                <p:cNvPr id="13350" name="Oval 96"/>
                <p:cNvSpPr>
                  <a:spLocks noChangeArrowheads="1"/>
                </p:cNvSpPr>
                <p:nvPr/>
              </p:nvSpPr>
              <p:spPr bwMode="auto">
                <a:xfrm>
                  <a:off x="1186" y="1025"/>
                  <a:ext cx="178" cy="15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351" name="Oval 97"/>
                <p:cNvSpPr>
                  <a:spLocks noChangeArrowheads="1"/>
                </p:cNvSpPr>
                <p:nvPr/>
              </p:nvSpPr>
              <p:spPr bwMode="auto">
                <a:xfrm>
                  <a:off x="2205" y="3348"/>
                  <a:ext cx="178" cy="15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352" name="Oval 99"/>
                <p:cNvSpPr>
                  <a:spLocks noChangeArrowheads="1"/>
                </p:cNvSpPr>
                <p:nvPr/>
              </p:nvSpPr>
              <p:spPr bwMode="auto">
                <a:xfrm>
                  <a:off x="2211" y="1051"/>
                  <a:ext cx="178" cy="15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353" name="Text Box 100"/>
                <p:cNvSpPr txBox="1">
                  <a:spLocks noChangeArrowheads="1"/>
                </p:cNvSpPr>
                <p:nvPr/>
              </p:nvSpPr>
              <p:spPr bwMode="auto">
                <a:xfrm>
                  <a:off x="1186" y="769"/>
                  <a:ext cx="221" cy="239"/>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b</a:t>
                  </a:r>
                  <a:endParaRPr lang="el-GR">
                    <a:latin typeface="Tahoma" charset="0"/>
                    <a:cs typeface="Tahoma" charset="0"/>
                  </a:endParaRPr>
                </a:p>
              </p:txBody>
            </p:sp>
            <p:sp>
              <p:nvSpPr>
                <p:cNvPr id="13354" name="Text Box 101"/>
                <p:cNvSpPr txBox="1">
                  <a:spLocks noChangeArrowheads="1"/>
                </p:cNvSpPr>
                <p:nvPr/>
              </p:nvSpPr>
              <p:spPr bwMode="auto">
                <a:xfrm>
                  <a:off x="2307" y="805"/>
                  <a:ext cx="221" cy="239"/>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c</a:t>
                  </a:r>
                  <a:endParaRPr lang="el-GR">
                    <a:latin typeface="Tahoma" charset="0"/>
                    <a:cs typeface="Tahoma" charset="0"/>
                  </a:endParaRPr>
                </a:p>
              </p:txBody>
            </p:sp>
            <p:sp>
              <p:nvSpPr>
                <p:cNvPr id="13355" name="Text Box 102"/>
                <p:cNvSpPr txBox="1">
                  <a:spLocks noChangeArrowheads="1"/>
                </p:cNvSpPr>
                <p:nvPr/>
              </p:nvSpPr>
              <p:spPr bwMode="auto">
                <a:xfrm>
                  <a:off x="2428" y="2222"/>
                  <a:ext cx="221" cy="239"/>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d</a:t>
                  </a:r>
                  <a:endParaRPr lang="el-GR">
                    <a:latin typeface="Tahoma" charset="0"/>
                    <a:cs typeface="Tahoma" charset="0"/>
                  </a:endParaRPr>
                </a:p>
              </p:txBody>
            </p:sp>
            <p:sp>
              <p:nvSpPr>
                <p:cNvPr id="13356" name="Text Box 103"/>
                <p:cNvSpPr txBox="1">
                  <a:spLocks noChangeArrowheads="1"/>
                </p:cNvSpPr>
                <p:nvPr/>
              </p:nvSpPr>
              <p:spPr bwMode="auto">
                <a:xfrm>
                  <a:off x="2414" y="3310"/>
                  <a:ext cx="221" cy="239"/>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a</a:t>
                  </a:r>
                  <a:endParaRPr lang="el-GR">
                    <a:latin typeface="Tahoma" charset="0"/>
                    <a:cs typeface="Tahoma" charset="0"/>
                  </a:endParaRPr>
                </a:p>
              </p:txBody>
            </p:sp>
          </p:grpSp>
          <p:sp>
            <p:nvSpPr>
              <p:cNvPr id="13321" name="Oval 98"/>
              <p:cNvSpPr>
                <a:spLocks noChangeArrowheads="1"/>
              </p:cNvSpPr>
              <p:nvPr/>
            </p:nvSpPr>
            <p:spPr bwMode="auto">
              <a:xfrm>
                <a:off x="2199" y="2267"/>
                <a:ext cx="178" cy="153"/>
              </a:xfrm>
              <a:prstGeom prst="ellipse">
                <a:avLst/>
              </a:prstGeom>
              <a:solidFill>
                <a:schemeClr val="accent1"/>
              </a:solidFill>
              <a:ln w="9525">
                <a:solidFill>
                  <a:schemeClr val="tx1"/>
                </a:solidFill>
                <a:round/>
                <a:headEnd/>
                <a:tailEn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Parallel Circuits</a:t>
            </a:r>
          </a:p>
        </p:txBody>
      </p:sp>
      <p:sp>
        <p:nvSpPr>
          <p:cNvPr id="67587" name="Rectangle 3"/>
          <p:cNvSpPr>
            <a:spLocks noGrp="1" noChangeArrowheads="1"/>
          </p:cNvSpPr>
          <p:nvPr>
            <p:ph type="body" sz="half" idx="1"/>
          </p:nvPr>
        </p:nvSpPr>
        <p:spPr>
          <a:xfrm>
            <a:off x="431800" y="1517650"/>
            <a:ext cx="8285163" cy="1731963"/>
          </a:xfrm>
        </p:spPr>
        <p:txBody>
          <a:bodyPr/>
          <a:lstStyle/>
          <a:p>
            <a:pPr eaLnBrk="1" hangingPunct="1"/>
            <a:r>
              <a:rPr lang="en-US" sz="2400" smtClean="0"/>
              <a:t>More than one path for the current</a:t>
            </a:r>
          </a:p>
          <a:p>
            <a:pPr eaLnBrk="1" hangingPunct="1"/>
            <a:r>
              <a:rPr lang="en-US" sz="2400" smtClean="0"/>
              <a:t>Have ‘parallel paths’ in the circuit</a:t>
            </a:r>
          </a:p>
          <a:p>
            <a:pPr eaLnBrk="1" hangingPunct="1"/>
            <a:r>
              <a:rPr lang="en-US" sz="2400" smtClean="0"/>
              <a:t>If one resistor (bulb) in a parallel circuit goes out, the other branches stay lit</a:t>
            </a:r>
          </a:p>
          <a:p>
            <a:pPr eaLnBrk="1" hangingPunct="1">
              <a:buFont typeface="Wingdings" pitchFamily="2" charset="2"/>
              <a:buNone/>
            </a:pPr>
            <a:endParaRPr lang="en-US" sz="2400" smtClean="0"/>
          </a:p>
          <a:p>
            <a:pPr eaLnBrk="1" hangingPunct="1"/>
            <a:endParaRPr lang="en-US" sz="2400" smtClean="0"/>
          </a:p>
        </p:txBody>
      </p:sp>
      <p:grpSp>
        <p:nvGrpSpPr>
          <p:cNvPr id="2" name="Group 61"/>
          <p:cNvGrpSpPr>
            <a:grpSpLocks/>
          </p:cNvGrpSpPr>
          <p:nvPr/>
        </p:nvGrpSpPr>
        <p:grpSpPr bwMode="auto">
          <a:xfrm>
            <a:off x="1030288" y="3232150"/>
            <a:ext cx="4081462" cy="3625850"/>
            <a:chOff x="1399" y="2036"/>
            <a:chExt cx="2571" cy="2284"/>
          </a:xfrm>
        </p:grpSpPr>
        <p:grpSp>
          <p:nvGrpSpPr>
            <p:cNvPr id="3" name="Group 58"/>
            <p:cNvGrpSpPr>
              <a:grpSpLocks/>
            </p:cNvGrpSpPr>
            <p:nvPr/>
          </p:nvGrpSpPr>
          <p:grpSpPr bwMode="auto">
            <a:xfrm>
              <a:off x="1399" y="2036"/>
              <a:ext cx="2571" cy="2284"/>
              <a:chOff x="1502" y="1866"/>
              <a:chExt cx="2571" cy="2284"/>
            </a:xfrm>
          </p:grpSpPr>
          <p:grpSp>
            <p:nvGrpSpPr>
              <p:cNvPr id="4" name="Group 9"/>
              <p:cNvGrpSpPr>
                <a:grpSpLocks/>
              </p:cNvGrpSpPr>
              <p:nvPr/>
            </p:nvGrpSpPr>
            <p:grpSpPr bwMode="auto">
              <a:xfrm>
                <a:off x="1513" y="1866"/>
                <a:ext cx="2521" cy="2284"/>
                <a:chOff x="166" y="1049"/>
                <a:chExt cx="2861" cy="2703"/>
              </a:xfrm>
            </p:grpSpPr>
            <p:grpSp>
              <p:nvGrpSpPr>
                <p:cNvPr id="5" name="Group 10"/>
                <p:cNvGrpSpPr>
                  <a:grpSpLocks/>
                </p:cNvGrpSpPr>
                <p:nvPr/>
              </p:nvGrpSpPr>
              <p:grpSpPr bwMode="auto">
                <a:xfrm>
                  <a:off x="166" y="1049"/>
                  <a:ext cx="2475" cy="2703"/>
                  <a:chOff x="192" y="778"/>
                  <a:chExt cx="2475" cy="2703"/>
                </a:xfrm>
              </p:grpSpPr>
              <p:sp>
                <p:nvSpPr>
                  <p:cNvPr id="15382" name="Text Box 11"/>
                  <p:cNvSpPr txBox="1">
                    <a:spLocks noChangeArrowheads="1"/>
                  </p:cNvSpPr>
                  <p:nvPr/>
                </p:nvSpPr>
                <p:spPr bwMode="auto">
                  <a:xfrm>
                    <a:off x="1743" y="3210"/>
                    <a:ext cx="252" cy="271"/>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a</a:t>
                    </a:r>
                    <a:endParaRPr lang="el-GR">
                      <a:latin typeface="Tahoma" charset="0"/>
                      <a:cs typeface="Tahoma" charset="0"/>
                    </a:endParaRPr>
                  </a:p>
                </p:txBody>
              </p:sp>
              <p:sp>
                <p:nvSpPr>
                  <p:cNvPr id="15383" name="Text Box 12"/>
                  <p:cNvSpPr txBox="1">
                    <a:spLocks noChangeArrowheads="1"/>
                  </p:cNvSpPr>
                  <p:nvPr/>
                </p:nvSpPr>
                <p:spPr bwMode="auto">
                  <a:xfrm>
                    <a:off x="1789" y="1974"/>
                    <a:ext cx="470" cy="269"/>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3</a:t>
                    </a:r>
                    <a:r>
                      <a:rPr lang="el-GR" sz="2000">
                        <a:solidFill>
                          <a:srgbClr val="000000"/>
                        </a:solidFill>
                        <a:latin typeface="Tahoma" charset="0"/>
                        <a:cs typeface="Tahoma" charset="0"/>
                      </a:rPr>
                      <a:t>Ω</a:t>
                    </a:r>
                    <a:endParaRPr lang="el-GR" sz="2000">
                      <a:latin typeface="Tahoma" charset="0"/>
                      <a:cs typeface="Tahoma" charset="0"/>
                    </a:endParaRPr>
                  </a:p>
                </p:txBody>
              </p:sp>
              <p:sp>
                <p:nvSpPr>
                  <p:cNvPr id="15384" name="Line 13"/>
                  <p:cNvSpPr>
                    <a:spLocks noChangeShapeType="1"/>
                  </p:cNvSpPr>
                  <p:nvPr/>
                </p:nvSpPr>
                <p:spPr bwMode="auto">
                  <a:xfrm>
                    <a:off x="1643" y="1122"/>
                    <a:ext cx="0" cy="840"/>
                  </a:xfrm>
                  <a:prstGeom prst="line">
                    <a:avLst/>
                  </a:prstGeom>
                  <a:noFill/>
                  <a:ln w="25400">
                    <a:solidFill>
                      <a:srgbClr val="000000"/>
                    </a:solidFill>
                    <a:round/>
                    <a:headEnd/>
                    <a:tailEnd/>
                  </a:ln>
                </p:spPr>
                <p:txBody>
                  <a:bodyPr lIns="36576" tIns="36576" rIns="36576" bIns="36576"/>
                  <a:lstStyle/>
                  <a:p>
                    <a:endParaRPr lang="en-US"/>
                  </a:p>
                </p:txBody>
              </p:sp>
              <p:sp>
                <p:nvSpPr>
                  <p:cNvPr id="15385" name="Line 14"/>
                  <p:cNvSpPr>
                    <a:spLocks noChangeShapeType="1"/>
                  </p:cNvSpPr>
                  <p:nvPr/>
                </p:nvSpPr>
                <p:spPr bwMode="auto">
                  <a:xfrm>
                    <a:off x="1640" y="2230"/>
                    <a:ext cx="8" cy="899"/>
                  </a:xfrm>
                  <a:prstGeom prst="line">
                    <a:avLst/>
                  </a:prstGeom>
                  <a:noFill/>
                  <a:ln w="25400">
                    <a:solidFill>
                      <a:srgbClr val="000000"/>
                    </a:solidFill>
                    <a:round/>
                    <a:headEnd/>
                    <a:tailEnd/>
                  </a:ln>
                </p:spPr>
                <p:txBody>
                  <a:bodyPr lIns="36576" tIns="36576" rIns="36576" bIns="36576"/>
                  <a:lstStyle/>
                  <a:p>
                    <a:endParaRPr lang="en-US"/>
                  </a:p>
                </p:txBody>
              </p:sp>
              <p:sp>
                <p:nvSpPr>
                  <p:cNvPr id="15386" name="Line 15"/>
                  <p:cNvSpPr>
                    <a:spLocks noChangeShapeType="1"/>
                  </p:cNvSpPr>
                  <p:nvPr/>
                </p:nvSpPr>
                <p:spPr bwMode="auto">
                  <a:xfrm>
                    <a:off x="801" y="3109"/>
                    <a:ext cx="1763" cy="8"/>
                  </a:xfrm>
                  <a:prstGeom prst="line">
                    <a:avLst/>
                  </a:prstGeom>
                  <a:noFill/>
                  <a:ln w="25400">
                    <a:solidFill>
                      <a:srgbClr val="000000"/>
                    </a:solidFill>
                    <a:round/>
                    <a:headEnd/>
                    <a:tailEnd/>
                  </a:ln>
                </p:spPr>
                <p:txBody>
                  <a:bodyPr lIns="36576" tIns="36576" rIns="36576" bIns="36576"/>
                  <a:lstStyle/>
                  <a:p>
                    <a:endParaRPr lang="en-US"/>
                  </a:p>
                </p:txBody>
              </p:sp>
              <p:sp>
                <p:nvSpPr>
                  <p:cNvPr id="15387" name="Line 16"/>
                  <p:cNvSpPr>
                    <a:spLocks noChangeShapeType="1"/>
                  </p:cNvSpPr>
                  <p:nvPr/>
                </p:nvSpPr>
                <p:spPr bwMode="auto">
                  <a:xfrm flipV="1">
                    <a:off x="814" y="1122"/>
                    <a:ext cx="837" cy="0"/>
                  </a:xfrm>
                  <a:prstGeom prst="line">
                    <a:avLst/>
                  </a:prstGeom>
                  <a:noFill/>
                  <a:ln w="25400">
                    <a:solidFill>
                      <a:srgbClr val="000000"/>
                    </a:solidFill>
                    <a:round/>
                    <a:headEnd/>
                    <a:tailEnd/>
                  </a:ln>
                </p:spPr>
                <p:txBody>
                  <a:bodyPr lIns="36576" tIns="36576" rIns="36576" bIns="36576"/>
                  <a:lstStyle/>
                  <a:p>
                    <a:endParaRPr lang="en-US"/>
                  </a:p>
                </p:txBody>
              </p:sp>
              <p:sp>
                <p:nvSpPr>
                  <p:cNvPr id="15388" name="Text Box 17"/>
                  <p:cNvSpPr txBox="1">
                    <a:spLocks noChangeArrowheads="1"/>
                  </p:cNvSpPr>
                  <p:nvPr/>
                </p:nvSpPr>
                <p:spPr bwMode="auto">
                  <a:xfrm>
                    <a:off x="192" y="2014"/>
                    <a:ext cx="434" cy="305"/>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12V</a:t>
                    </a:r>
                    <a:endParaRPr lang="en-US" sz="2000">
                      <a:latin typeface="Times New Roman" pitchFamily="18" charset="0"/>
                    </a:endParaRPr>
                  </a:p>
                </p:txBody>
              </p:sp>
              <p:sp>
                <p:nvSpPr>
                  <p:cNvPr id="15389" name="Line 18"/>
                  <p:cNvSpPr>
                    <a:spLocks noChangeShapeType="1"/>
                  </p:cNvSpPr>
                  <p:nvPr/>
                </p:nvSpPr>
                <p:spPr bwMode="auto">
                  <a:xfrm>
                    <a:off x="633" y="2020"/>
                    <a:ext cx="336" cy="0"/>
                  </a:xfrm>
                  <a:prstGeom prst="line">
                    <a:avLst/>
                  </a:prstGeom>
                  <a:noFill/>
                  <a:ln w="25400">
                    <a:solidFill>
                      <a:srgbClr val="000000"/>
                    </a:solidFill>
                    <a:round/>
                    <a:headEnd/>
                    <a:tailEnd/>
                  </a:ln>
                </p:spPr>
                <p:txBody>
                  <a:bodyPr lIns="36576" tIns="36576" rIns="36576" bIns="36576"/>
                  <a:lstStyle/>
                  <a:p>
                    <a:endParaRPr lang="en-US"/>
                  </a:p>
                </p:txBody>
              </p:sp>
              <p:sp>
                <p:nvSpPr>
                  <p:cNvPr id="15390" name="Line 19"/>
                  <p:cNvSpPr>
                    <a:spLocks noChangeShapeType="1"/>
                  </p:cNvSpPr>
                  <p:nvPr/>
                </p:nvSpPr>
                <p:spPr bwMode="auto">
                  <a:xfrm>
                    <a:off x="812" y="1104"/>
                    <a:ext cx="0" cy="1312"/>
                  </a:xfrm>
                  <a:prstGeom prst="line">
                    <a:avLst/>
                  </a:prstGeom>
                  <a:noFill/>
                  <a:ln w="25400">
                    <a:noFill/>
                    <a:round/>
                    <a:headEnd/>
                    <a:tailEnd/>
                  </a:ln>
                </p:spPr>
                <p:txBody>
                  <a:bodyPr lIns="36576" tIns="36576" rIns="36576" bIns="36576"/>
                  <a:lstStyle/>
                  <a:p>
                    <a:endParaRPr lang="en-US"/>
                  </a:p>
                </p:txBody>
              </p:sp>
              <p:sp>
                <p:nvSpPr>
                  <p:cNvPr id="15391" name="Line 20"/>
                  <p:cNvSpPr>
                    <a:spLocks noChangeShapeType="1"/>
                  </p:cNvSpPr>
                  <p:nvPr/>
                </p:nvSpPr>
                <p:spPr bwMode="auto">
                  <a:xfrm>
                    <a:off x="812" y="2233"/>
                    <a:ext cx="0" cy="882"/>
                  </a:xfrm>
                  <a:prstGeom prst="line">
                    <a:avLst/>
                  </a:prstGeom>
                  <a:noFill/>
                  <a:ln w="25400">
                    <a:solidFill>
                      <a:srgbClr val="000000"/>
                    </a:solidFill>
                    <a:round/>
                    <a:headEnd/>
                    <a:tailEnd/>
                  </a:ln>
                </p:spPr>
                <p:txBody>
                  <a:bodyPr lIns="36576" tIns="36576" rIns="36576" bIns="36576"/>
                  <a:lstStyle/>
                  <a:p>
                    <a:endParaRPr lang="en-US"/>
                  </a:p>
                </p:txBody>
              </p:sp>
              <p:sp>
                <p:nvSpPr>
                  <p:cNvPr id="15392" name="Line 21"/>
                  <p:cNvSpPr>
                    <a:spLocks noChangeShapeType="1"/>
                  </p:cNvSpPr>
                  <p:nvPr/>
                </p:nvSpPr>
                <p:spPr bwMode="auto">
                  <a:xfrm>
                    <a:off x="750" y="2241"/>
                    <a:ext cx="112" cy="0"/>
                  </a:xfrm>
                  <a:prstGeom prst="line">
                    <a:avLst/>
                  </a:prstGeom>
                  <a:noFill/>
                  <a:ln w="25400">
                    <a:solidFill>
                      <a:srgbClr val="000000"/>
                    </a:solidFill>
                    <a:round/>
                    <a:headEnd/>
                    <a:tailEnd/>
                  </a:ln>
                </p:spPr>
                <p:txBody>
                  <a:bodyPr lIns="36576" tIns="36576" rIns="36576" bIns="36576"/>
                  <a:lstStyle/>
                  <a:p>
                    <a:endParaRPr lang="en-US"/>
                  </a:p>
                </p:txBody>
              </p:sp>
              <p:sp>
                <p:nvSpPr>
                  <p:cNvPr id="15393" name="Line 22"/>
                  <p:cNvSpPr>
                    <a:spLocks noChangeShapeType="1"/>
                  </p:cNvSpPr>
                  <p:nvPr/>
                </p:nvSpPr>
                <p:spPr bwMode="auto">
                  <a:xfrm>
                    <a:off x="810" y="1104"/>
                    <a:ext cx="0" cy="887"/>
                  </a:xfrm>
                  <a:prstGeom prst="line">
                    <a:avLst/>
                  </a:prstGeom>
                  <a:noFill/>
                  <a:ln w="25400">
                    <a:solidFill>
                      <a:srgbClr val="000000"/>
                    </a:solidFill>
                    <a:round/>
                    <a:headEnd/>
                    <a:tailEnd/>
                  </a:ln>
                </p:spPr>
                <p:txBody>
                  <a:bodyPr wrap="none"/>
                  <a:lstStyle/>
                  <a:p>
                    <a:endParaRPr lang="en-US"/>
                  </a:p>
                </p:txBody>
              </p:sp>
              <p:grpSp>
                <p:nvGrpSpPr>
                  <p:cNvPr id="6" name="Group 23"/>
                  <p:cNvGrpSpPr>
                    <a:grpSpLocks/>
                  </p:cNvGrpSpPr>
                  <p:nvPr/>
                </p:nvGrpSpPr>
                <p:grpSpPr bwMode="auto">
                  <a:xfrm>
                    <a:off x="1553" y="1971"/>
                    <a:ext cx="170" cy="273"/>
                    <a:chOff x="1416" y="1948"/>
                    <a:chExt cx="208" cy="268"/>
                  </a:xfrm>
                </p:grpSpPr>
                <p:sp>
                  <p:nvSpPr>
                    <p:cNvPr id="15409" name="Line 24"/>
                    <p:cNvSpPr>
                      <a:spLocks noChangeShapeType="1"/>
                    </p:cNvSpPr>
                    <p:nvPr/>
                  </p:nvSpPr>
                  <p:spPr bwMode="auto">
                    <a:xfrm flipH="1">
                      <a:off x="1416" y="2143"/>
                      <a:ext cx="206" cy="29"/>
                    </a:xfrm>
                    <a:prstGeom prst="line">
                      <a:avLst/>
                    </a:prstGeom>
                    <a:noFill/>
                    <a:ln w="12700">
                      <a:solidFill>
                        <a:srgbClr val="000000"/>
                      </a:solidFill>
                      <a:round/>
                      <a:headEnd/>
                      <a:tailEnd/>
                    </a:ln>
                  </p:spPr>
                  <p:txBody>
                    <a:bodyPr lIns="36576" tIns="36576" rIns="36576" bIns="36576"/>
                    <a:lstStyle/>
                    <a:p>
                      <a:endParaRPr lang="en-US"/>
                    </a:p>
                  </p:txBody>
                </p:sp>
                <p:sp>
                  <p:nvSpPr>
                    <p:cNvPr id="15410" name="Line 25"/>
                    <p:cNvSpPr>
                      <a:spLocks noChangeShapeType="1"/>
                    </p:cNvSpPr>
                    <p:nvPr/>
                  </p:nvSpPr>
                  <p:spPr bwMode="auto">
                    <a:xfrm>
                      <a:off x="1416" y="2097"/>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5411" name="Line 26"/>
                    <p:cNvSpPr>
                      <a:spLocks noChangeShapeType="1"/>
                    </p:cNvSpPr>
                    <p:nvPr/>
                  </p:nvSpPr>
                  <p:spPr bwMode="auto">
                    <a:xfrm flipH="1">
                      <a:off x="1416" y="2059"/>
                      <a:ext cx="206" cy="38"/>
                    </a:xfrm>
                    <a:prstGeom prst="line">
                      <a:avLst/>
                    </a:prstGeom>
                    <a:noFill/>
                    <a:ln w="12700">
                      <a:solidFill>
                        <a:srgbClr val="000000"/>
                      </a:solidFill>
                      <a:round/>
                      <a:headEnd/>
                      <a:tailEnd/>
                    </a:ln>
                  </p:spPr>
                  <p:txBody>
                    <a:bodyPr lIns="36576" tIns="36576" rIns="36576" bIns="36576"/>
                    <a:lstStyle/>
                    <a:p>
                      <a:endParaRPr lang="en-US"/>
                    </a:p>
                  </p:txBody>
                </p:sp>
                <p:sp>
                  <p:nvSpPr>
                    <p:cNvPr id="15412" name="Line 27"/>
                    <p:cNvSpPr>
                      <a:spLocks noChangeShapeType="1"/>
                    </p:cNvSpPr>
                    <p:nvPr/>
                  </p:nvSpPr>
                  <p:spPr bwMode="auto">
                    <a:xfrm>
                      <a:off x="1416" y="2022"/>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5413" name="Line 28"/>
                    <p:cNvSpPr>
                      <a:spLocks noChangeShapeType="1"/>
                    </p:cNvSpPr>
                    <p:nvPr/>
                  </p:nvSpPr>
                  <p:spPr bwMode="auto">
                    <a:xfrm flipH="1">
                      <a:off x="1416" y="1986"/>
                      <a:ext cx="206" cy="36"/>
                    </a:xfrm>
                    <a:prstGeom prst="line">
                      <a:avLst/>
                    </a:prstGeom>
                    <a:noFill/>
                    <a:ln w="12700">
                      <a:solidFill>
                        <a:srgbClr val="000000"/>
                      </a:solidFill>
                      <a:round/>
                      <a:headEnd/>
                      <a:tailEnd/>
                    </a:ln>
                  </p:spPr>
                  <p:txBody>
                    <a:bodyPr lIns="36576" tIns="36576" rIns="36576" bIns="36576"/>
                    <a:lstStyle/>
                    <a:p>
                      <a:endParaRPr lang="en-US"/>
                    </a:p>
                  </p:txBody>
                </p:sp>
                <p:sp>
                  <p:nvSpPr>
                    <p:cNvPr id="15414" name="Line 29"/>
                    <p:cNvSpPr>
                      <a:spLocks noChangeShapeType="1"/>
                    </p:cNvSpPr>
                    <p:nvPr/>
                  </p:nvSpPr>
                  <p:spPr bwMode="auto">
                    <a:xfrm>
                      <a:off x="1520" y="1948"/>
                      <a:ext cx="104" cy="38"/>
                    </a:xfrm>
                    <a:prstGeom prst="line">
                      <a:avLst/>
                    </a:prstGeom>
                    <a:noFill/>
                    <a:ln w="12700">
                      <a:solidFill>
                        <a:srgbClr val="000000"/>
                      </a:solidFill>
                      <a:round/>
                      <a:headEnd/>
                      <a:tailEnd/>
                    </a:ln>
                  </p:spPr>
                  <p:txBody>
                    <a:bodyPr lIns="36576" tIns="36576" rIns="36576" bIns="36576"/>
                    <a:lstStyle/>
                    <a:p>
                      <a:endParaRPr lang="en-US"/>
                    </a:p>
                  </p:txBody>
                </p:sp>
                <p:sp>
                  <p:nvSpPr>
                    <p:cNvPr id="15415" name="Line 30"/>
                    <p:cNvSpPr>
                      <a:spLocks noChangeShapeType="1"/>
                    </p:cNvSpPr>
                    <p:nvPr/>
                  </p:nvSpPr>
                  <p:spPr bwMode="auto">
                    <a:xfrm>
                      <a:off x="1426" y="2178"/>
                      <a:ext cx="103" cy="38"/>
                    </a:xfrm>
                    <a:prstGeom prst="line">
                      <a:avLst/>
                    </a:prstGeom>
                    <a:noFill/>
                    <a:ln w="12700">
                      <a:solidFill>
                        <a:srgbClr val="000000"/>
                      </a:solidFill>
                      <a:round/>
                      <a:headEnd/>
                      <a:tailEnd/>
                    </a:ln>
                  </p:spPr>
                  <p:txBody>
                    <a:bodyPr lIns="36576" tIns="36576" rIns="36576" bIns="36576"/>
                    <a:lstStyle/>
                    <a:p>
                      <a:endParaRPr lang="en-US"/>
                    </a:p>
                  </p:txBody>
                </p:sp>
              </p:grpSp>
              <p:sp>
                <p:nvSpPr>
                  <p:cNvPr id="15395" name="Line 31"/>
                  <p:cNvSpPr>
                    <a:spLocks noChangeShapeType="1"/>
                  </p:cNvSpPr>
                  <p:nvPr/>
                </p:nvSpPr>
                <p:spPr bwMode="auto">
                  <a:xfrm flipV="1">
                    <a:off x="1641" y="1126"/>
                    <a:ext cx="947" cy="0"/>
                  </a:xfrm>
                  <a:prstGeom prst="line">
                    <a:avLst/>
                  </a:prstGeom>
                  <a:noFill/>
                  <a:ln w="25400">
                    <a:solidFill>
                      <a:srgbClr val="000000"/>
                    </a:solidFill>
                    <a:round/>
                    <a:headEnd/>
                    <a:tailEnd/>
                  </a:ln>
                </p:spPr>
                <p:txBody>
                  <a:bodyPr lIns="36576" tIns="36576" rIns="36576" bIns="36576"/>
                  <a:lstStyle/>
                  <a:p>
                    <a:endParaRPr lang="en-US"/>
                  </a:p>
                </p:txBody>
              </p:sp>
              <p:sp>
                <p:nvSpPr>
                  <p:cNvPr id="15396" name="Oval 32"/>
                  <p:cNvSpPr>
                    <a:spLocks noChangeArrowheads="1"/>
                  </p:cNvSpPr>
                  <p:nvPr/>
                </p:nvSpPr>
                <p:spPr bwMode="auto">
                  <a:xfrm>
                    <a:off x="1562" y="1032"/>
                    <a:ext cx="166" cy="17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7" name="Oval 33"/>
                  <p:cNvSpPr>
                    <a:spLocks noChangeArrowheads="1"/>
                  </p:cNvSpPr>
                  <p:nvPr/>
                </p:nvSpPr>
                <p:spPr bwMode="auto">
                  <a:xfrm>
                    <a:off x="1566" y="3012"/>
                    <a:ext cx="166" cy="17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8" name="Text Box 34"/>
                  <p:cNvSpPr txBox="1">
                    <a:spLocks noChangeArrowheads="1"/>
                  </p:cNvSpPr>
                  <p:nvPr/>
                </p:nvSpPr>
                <p:spPr bwMode="auto">
                  <a:xfrm>
                    <a:off x="1776" y="778"/>
                    <a:ext cx="206" cy="276"/>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b</a:t>
                    </a:r>
                    <a:endParaRPr lang="el-GR">
                      <a:latin typeface="Tahoma" charset="0"/>
                      <a:cs typeface="Tahoma" charset="0"/>
                    </a:endParaRPr>
                  </a:p>
                </p:txBody>
              </p:sp>
              <p:sp>
                <p:nvSpPr>
                  <p:cNvPr id="15399" name="Line 35"/>
                  <p:cNvSpPr>
                    <a:spLocks noChangeShapeType="1"/>
                  </p:cNvSpPr>
                  <p:nvPr/>
                </p:nvSpPr>
                <p:spPr bwMode="auto">
                  <a:xfrm>
                    <a:off x="2573" y="1142"/>
                    <a:ext cx="0" cy="840"/>
                  </a:xfrm>
                  <a:prstGeom prst="line">
                    <a:avLst/>
                  </a:prstGeom>
                  <a:noFill/>
                  <a:ln w="25400">
                    <a:solidFill>
                      <a:srgbClr val="000000"/>
                    </a:solidFill>
                    <a:round/>
                    <a:headEnd/>
                    <a:tailEnd/>
                  </a:ln>
                </p:spPr>
                <p:txBody>
                  <a:bodyPr lIns="36576" tIns="36576" rIns="36576" bIns="36576"/>
                  <a:lstStyle/>
                  <a:p>
                    <a:endParaRPr lang="en-US"/>
                  </a:p>
                </p:txBody>
              </p:sp>
              <p:sp>
                <p:nvSpPr>
                  <p:cNvPr id="15400" name="Line 36"/>
                  <p:cNvSpPr>
                    <a:spLocks noChangeShapeType="1"/>
                  </p:cNvSpPr>
                  <p:nvPr/>
                </p:nvSpPr>
                <p:spPr bwMode="auto">
                  <a:xfrm flipH="1">
                    <a:off x="2575" y="2258"/>
                    <a:ext cx="9" cy="874"/>
                  </a:xfrm>
                  <a:prstGeom prst="line">
                    <a:avLst/>
                  </a:prstGeom>
                  <a:noFill/>
                  <a:ln w="25400">
                    <a:solidFill>
                      <a:srgbClr val="000000"/>
                    </a:solidFill>
                    <a:round/>
                    <a:headEnd/>
                    <a:tailEnd/>
                  </a:ln>
                </p:spPr>
                <p:txBody>
                  <a:bodyPr lIns="36576" tIns="36576" rIns="36576" bIns="36576"/>
                  <a:lstStyle/>
                  <a:p>
                    <a:endParaRPr lang="en-US"/>
                  </a:p>
                </p:txBody>
              </p:sp>
              <p:grpSp>
                <p:nvGrpSpPr>
                  <p:cNvPr id="7" name="Group 37"/>
                  <p:cNvGrpSpPr>
                    <a:grpSpLocks/>
                  </p:cNvGrpSpPr>
                  <p:nvPr/>
                </p:nvGrpSpPr>
                <p:grpSpPr bwMode="auto">
                  <a:xfrm>
                    <a:off x="2497" y="1999"/>
                    <a:ext cx="170" cy="274"/>
                    <a:chOff x="1416" y="1948"/>
                    <a:chExt cx="208" cy="268"/>
                  </a:xfrm>
                </p:grpSpPr>
                <p:sp>
                  <p:nvSpPr>
                    <p:cNvPr id="15402" name="Line 38"/>
                    <p:cNvSpPr>
                      <a:spLocks noChangeShapeType="1"/>
                    </p:cNvSpPr>
                    <p:nvPr/>
                  </p:nvSpPr>
                  <p:spPr bwMode="auto">
                    <a:xfrm flipH="1">
                      <a:off x="1416" y="2143"/>
                      <a:ext cx="206" cy="29"/>
                    </a:xfrm>
                    <a:prstGeom prst="line">
                      <a:avLst/>
                    </a:prstGeom>
                    <a:noFill/>
                    <a:ln w="12700">
                      <a:solidFill>
                        <a:srgbClr val="000000"/>
                      </a:solidFill>
                      <a:round/>
                      <a:headEnd/>
                      <a:tailEnd/>
                    </a:ln>
                  </p:spPr>
                  <p:txBody>
                    <a:bodyPr lIns="36576" tIns="36576" rIns="36576" bIns="36576"/>
                    <a:lstStyle/>
                    <a:p>
                      <a:endParaRPr lang="en-US"/>
                    </a:p>
                  </p:txBody>
                </p:sp>
                <p:sp>
                  <p:nvSpPr>
                    <p:cNvPr id="15403" name="Line 39"/>
                    <p:cNvSpPr>
                      <a:spLocks noChangeShapeType="1"/>
                    </p:cNvSpPr>
                    <p:nvPr/>
                  </p:nvSpPr>
                  <p:spPr bwMode="auto">
                    <a:xfrm>
                      <a:off x="1416" y="2097"/>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5404" name="Line 40"/>
                    <p:cNvSpPr>
                      <a:spLocks noChangeShapeType="1"/>
                    </p:cNvSpPr>
                    <p:nvPr/>
                  </p:nvSpPr>
                  <p:spPr bwMode="auto">
                    <a:xfrm flipH="1">
                      <a:off x="1416" y="2059"/>
                      <a:ext cx="206" cy="38"/>
                    </a:xfrm>
                    <a:prstGeom prst="line">
                      <a:avLst/>
                    </a:prstGeom>
                    <a:noFill/>
                    <a:ln w="12700">
                      <a:solidFill>
                        <a:srgbClr val="000000"/>
                      </a:solidFill>
                      <a:round/>
                      <a:headEnd/>
                      <a:tailEnd/>
                    </a:ln>
                  </p:spPr>
                  <p:txBody>
                    <a:bodyPr lIns="36576" tIns="36576" rIns="36576" bIns="36576"/>
                    <a:lstStyle/>
                    <a:p>
                      <a:endParaRPr lang="en-US"/>
                    </a:p>
                  </p:txBody>
                </p:sp>
                <p:sp>
                  <p:nvSpPr>
                    <p:cNvPr id="15405" name="Line 41"/>
                    <p:cNvSpPr>
                      <a:spLocks noChangeShapeType="1"/>
                    </p:cNvSpPr>
                    <p:nvPr/>
                  </p:nvSpPr>
                  <p:spPr bwMode="auto">
                    <a:xfrm>
                      <a:off x="1416" y="2022"/>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5406" name="Line 42"/>
                    <p:cNvSpPr>
                      <a:spLocks noChangeShapeType="1"/>
                    </p:cNvSpPr>
                    <p:nvPr/>
                  </p:nvSpPr>
                  <p:spPr bwMode="auto">
                    <a:xfrm flipH="1">
                      <a:off x="1416" y="1986"/>
                      <a:ext cx="206" cy="36"/>
                    </a:xfrm>
                    <a:prstGeom prst="line">
                      <a:avLst/>
                    </a:prstGeom>
                    <a:noFill/>
                    <a:ln w="12700">
                      <a:solidFill>
                        <a:srgbClr val="000000"/>
                      </a:solidFill>
                      <a:round/>
                      <a:headEnd/>
                      <a:tailEnd/>
                    </a:ln>
                  </p:spPr>
                  <p:txBody>
                    <a:bodyPr lIns="36576" tIns="36576" rIns="36576" bIns="36576"/>
                    <a:lstStyle/>
                    <a:p>
                      <a:endParaRPr lang="en-US"/>
                    </a:p>
                  </p:txBody>
                </p:sp>
                <p:sp>
                  <p:nvSpPr>
                    <p:cNvPr id="15407" name="Line 43"/>
                    <p:cNvSpPr>
                      <a:spLocks noChangeShapeType="1"/>
                    </p:cNvSpPr>
                    <p:nvPr/>
                  </p:nvSpPr>
                  <p:spPr bwMode="auto">
                    <a:xfrm>
                      <a:off x="1520" y="1948"/>
                      <a:ext cx="104" cy="38"/>
                    </a:xfrm>
                    <a:prstGeom prst="line">
                      <a:avLst/>
                    </a:prstGeom>
                    <a:noFill/>
                    <a:ln w="12700">
                      <a:solidFill>
                        <a:srgbClr val="000000"/>
                      </a:solidFill>
                      <a:round/>
                      <a:headEnd/>
                      <a:tailEnd/>
                    </a:ln>
                  </p:spPr>
                  <p:txBody>
                    <a:bodyPr lIns="36576" tIns="36576" rIns="36576" bIns="36576"/>
                    <a:lstStyle/>
                    <a:p>
                      <a:endParaRPr lang="en-US"/>
                    </a:p>
                  </p:txBody>
                </p:sp>
                <p:sp>
                  <p:nvSpPr>
                    <p:cNvPr id="15408" name="Line 44"/>
                    <p:cNvSpPr>
                      <a:spLocks noChangeShapeType="1"/>
                    </p:cNvSpPr>
                    <p:nvPr/>
                  </p:nvSpPr>
                  <p:spPr bwMode="auto">
                    <a:xfrm>
                      <a:off x="1426" y="2178"/>
                      <a:ext cx="103" cy="38"/>
                    </a:xfrm>
                    <a:prstGeom prst="line">
                      <a:avLst/>
                    </a:prstGeom>
                    <a:noFill/>
                    <a:ln w="12700">
                      <a:solidFill>
                        <a:srgbClr val="000000"/>
                      </a:solidFill>
                      <a:round/>
                      <a:headEnd/>
                      <a:tailEnd/>
                    </a:ln>
                  </p:spPr>
                  <p:txBody>
                    <a:bodyPr lIns="36576" tIns="36576" rIns="36576" bIns="36576"/>
                    <a:lstStyle/>
                    <a:p>
                      <a:endParaRPr lang="en-US"/>
                    </a:p>
                  </p:txBody>
                </p:sp>
              </p:grpSp>
            </p:grpSp>
            <p:sp>
              <p:nvSpPr>
                <p:cNvPr id="15374" name="Text Box 45"/>
                <p:cNvSpPr txBox="1">
                  <a:spLocks noChangeArrowheads="1"/>
                </p:cNvSpPr>
                <p:nvPr/>
              </p:nvSpPr>
              <p:spPr bwMode="auto">
                <a:xfrm>
                  <a:off x="1070" y="1536"/>
                  <a:ext cx="334" cy="305"/>
                </a:xfrm>
                <a:prstGeom prst="rect">
                  <a:avLst/>
                </a:prstGeom>
                <a:solidFill>
                  <a:srgbClr val="FFFFFF">
                    <a:alpha val="0"/>
                  </a:srgbClr>
                </a:solidFill>
                <a:ln w="0" algn="in">
                  <a:noFill/>
                  <a:miter lim="800000"/>
                  <a:headEnd/>
                  <a:tailEnd/>
                </a:ln>
              </p:spPr>
              <p:txBody>
                <a:bodyPr lIns="36195" tIns="36195" rIns="36195" bIns="36195"/>
                <a:lstStyle/>
                <a:p>
                  <a:pPr eaLnBrk="1" hangingPunct="1"/>
                  <a:r>
                    <a:rPr lang="en-US" sz="2000">
                      <a:solidFill>
                        <a:srgbClr val="000000"/>
                      </a:solidFill>
                      <a:latin typeface="Tahoma" charset="0"/>
                    </a:rPr>
                    <a:t>I</a:t>
                  </a:r>
                  <a:r>
                    <a:rPr lang="en-US" sz="2000" baseline="-25000">
                      <a:solidFill>
                        <a:srgbClr val="000000"/>
                      </a:solidFill>
                      <a:latin typeface="Tahoma" charset="0"/>
                    </a:rPr>
                    <a:t>1</a:t>
                  </a:r>
                  <a:endParaRPr lang="el-GR" sz="2000" baseline="-25000">
                    <a:solidFill>
                      <a:srgbClr val="000000"/>
                    </a:solidFill>
                    <a:latin typeface="Tahoma" charset="0"/>
                    <a:cs typeface="Tahoma" charset="0"/>
                  </a:endParaRPr>
                </a:p>
              </p:txBody>
            </p:sp>
            <p:grpSp>
              <p:nvGrpSpPr>
                <p:cNvPr id="8" name="Group 46"/>
                <p:cNvGrpSpPr>
                  <a:grpSpLocks/>
                </p:cNvGrpSpPr>
                <p:nvPr/>
              </p:nvGrpSpPr>
              <p:grpSpPr bwMode="auto">
                <a:xfrm>
                  <a:off x="906" y="1542"/>
                  <a:ext cx="2121" cy="1082"/>
                  <a:chOff x="906" y="1542"/>
                  <a:chExt cx="2121" cy="1082"/>
                </a:xfrm>
              </p:grpSpPr>
              <p:sp>
                <p:nvSpPr>
                  <p:cNvPr id="15376" name="Text Box 47"/>
                  <p:cNvSpPr txBox="1">
                    <a:spLocks noChangeArrowheads="1"/>
                  </p:cNvSpPr>
                  <p:nvPr/>
                </p:nvSpPr>
                <p:spPr bwMode="auto">
                  <a:xfrm>
                    <a:off x="2693" y="2245"/>
                    <a:ext cx="334" cy="305"/>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12</a:t>
                    </a:r>
                    <a:r>
                      <a:rPr lang="el-GR" sz="2000">
                        <a:solidFill>
                          <a:srgbClr val="000000"/>
                        </a:solidFill>
                        <a:latin typeface="Tahoma" charset="0"/>
                        <a:cs typeface="Tahoma" charset="0"/>
                      </a:rPr>
                      <a:t>Ω</a:t>
                    </a:r>
                    <a:endParaRPr lang="el-GR" sz="2000">
                      <a:latin typeface="Tahoma" charset="0"/>
                      <a:cs typeface="Tahoma" charset="0"/>
                    </a:endParaRPr>
                  </a:p>
                </p:txBody>
              </p:sp>
              <p:sp>
                <p:nvSpPr>
                  <p:cNvPr id="15377" name="Line 48"/>
                  <p:cNvSpPr>
                    <a:spLocks noChangeShapeType="1"/>
                  </p:cNvSpPr>
                  <p:nvPr/>
                </p:nvSpPr>
                <p:spPr bwMode="auto">
                  <a:xfrm>
                    <a:off x="906" y="1542"/>
                    <a:ext cx="517" cy="0"/>
                  </a:xfrm>
                  <a:prstGeom prst="line">
                    <a:avLst/>
                  </a:prstGeom>
                  <a:noFill/>
                  <a:ln w="25400">
                    <a:solidFill>
                      <a:schemeClr val="tx1"/>
                    </a:solidFill>
                    <a:round/>
                    <a:headEnd/>
                    <a:tailEnd type="triangle" w="lg" len="lg"/>
                  </a:ln>
                </p:spPr>
                <p:txBody>
                  <a:bodyPr/>
                  <a:lstStyle/>
                  <a:p>
                    <a:endParaRPr lang="en-US"/>
                  </a:p>
                </p:txBody>
              </p:sp>
              <p:sp>
                <p:nvSpPr>
                  <p:cNvPr id="15378" name="Line 49"/>
                  <p:cNvSpPr>
                    <a:spLocks noChangeShapeType="1"/>
                  </p:cNvSpPr>
                  <p:nvPr/>
                </p:nvSpPr>
                <p:spPr bwMode="auto">
                  <a:xfrm>
                    <a:off x="1460" y="2155"/>
                    <a:ext cx="0" cy="441"/>
                  </a:xfrm>
                  <a:prstGeom prst="line">
                    <a:avLst/>
                  </a:prstGeom>
                  <a:noFill/>
                  <a:ln w="25400">
                    <a:solidFill>
                      <a:schemeClr val="tx1"/>
                    </a:solidFill>
                    <a:round/>
                    <a:headEnd/>
                    <a:tailEnd type="triangle" w="lg" len="lg"/>
                  </a:ln>
                </p:spPr>
                <p:txBody>
                  <a:bodyPr/>
                  <a:lstStyle/>
                  <a:p>
                    <a:endParaRPr lang="en-US"/>
                  </a:p>
                </p:txBody>
              </p:sp>
              <p:sp>
                <p:nvSpPr>
                  <p:cNvPr id="15379" name="Line 50"/>
                  <p:cNvSpPr>
                    <a:spLocks noChangeShapeType="1"/>
                  </p:cNvSpPr>
                  <p:nvPr/>
                </p:nvSpPr>
                <p:spPr bwMode="auto">
                  <a:xfrm>
                    <a:off x="2378" y="2183"/>
                    <a:ext cx="0" cy="441"/>
                  </a:xfrm>
                  <a:prstGeom prst="line">
                    <a:avLst/>
                  </a:prstGeom>
                  <a:noFill/>
                  <a:ln w="25400">
                    <a:solidFill>
                      <a:schemeClr val="tx1"/>
                    </a:solidFill>
                    <a:round/>
                    <a:headEnd/>
                    <a:tailEnd type="triangle" w="lg" len="lg"/>
                  </a:ln>
                </p:spPr>
                <p:txBody>
                  <a:bodyPr/>
                  <a:lstStyle/>
                  <a:p>
                    <a:endParaRPr lang="en-US"/>
                  </a:p>
                </p:txBody>
              </p:sp>
              <p:sp>
                <p:nvSpPr>
                  <p:cNvPr id="15380" name="Text Box 51"/>
                  <p:cNvSpPr txBox="1">
                    <a:spLocks noChangeArrowheads="1"/>
                  </p:cNvSpPr>
                  <p:nvPr/>
                </p:nvSpPr>
                <p:spPr bwMode="auto">
                  <a:xfrm>
                    <a:off x="1258" y="2166"/>
                    <a:ext cx="334" cy="305"/>
                  </a:xfrm>
                  <a:prstGeom prst="rect">
                    <a:avLst/>
                  </a:prstGeom>
                  <a:solidFill>
                    <a:srgbClr val="FFFFFF">
                      <a:alpha val="0"/>
                    </a:srgbClr>
                  </a:solidFill>
                  <a:ln w="0" algn="in">
                    <a:noFill/>
                    <a:miter lim="800000"/>
                    <a:headEnd/>
                    <a:tailEnd/>
                  </a:ln>
                </p:spPr>
                <p:txBody>
                  <a:bodyPr lIns="36195" tIns="36195" rIns="36195" bIns="36195"/>
                  <a:lstStyle/>
                  <a:p>
                    <a:pPr eaLnBrk="1" hangingPunct="1"/>
                    <a:r>
                      <a:rPr lang="en-US" sz="2000">
                        <a:solidFill>
                          <a:srgbClr val="000000"/>
                        </a:solidFill>
                        <a:latin typeface="Tahoma" charset="0"/>
                      </a:rPr>
                      <a:t>I</a:t>
                    </a:r>
                    <a:r>
                      <a:rPr lang="en-US" sz="2000" baseline="-25000">
                        <a:solidFill>
                          <a:srgbClr val="000000"/>
                        </a:solidFill>
                        <a:latin typeface="Tahoma" charset="0"/>
                      </a:rPr>
                      <a:t>2</a:t>
                    </a:r>
                    <a:endParaRPr lang="el-GR" sz="2000" baseline="-25000">
                      <a:solidFill>
                        <a:srgbClr val="000000"/>
                      </a:solidFill>
                      <a:latin typeface="Tahoma" charset="0"/>
                      <a:cs typeface="Tahoma" charset="0"/>
                    </a:endParaRPr>
                  </a:p>
                </p:txBody>
              </p:sp>
              <p:sp>
                <p:nvSpPr>
                  <p:cNvPr id="15381" name="Text Box 52"/>
                  <p:cNvSpPr txBox="1">
                    <a:spLocks noChangeArrowheads="1"/>
                  </p:cNvSpPr>
                  <p:nvPr/>
                </p:nvSpPr>
                <p:spPr bwMode="auto">
                  <a:xfrm>
                    <a:off x="2168" y="2185"/>
                    <a:ext cx="334" cy="305"/>
                  </a:xfrm>
                  <a:prstGeom prst="rect">
                    <a:avLst/>
                  </a:prstGeom>
                  <a:solidFill>
                    <a:srgbClr val="FFFFFF">
                      <a:alpha val="0"/>
                    </a:srgbClr>
                  </a:solidFill>
                  <a:ln w="0" algn="in">
                    <a:noFill/>
                    <a:miter lim="800000"/>
                    <a:headEnd/>
                    <a:tailEnd/>
                  </a:ln>
                </p:spPr>
                <p:txBody>
                  <a:bodyPr lIns="36195" tIns="36195" rIns="36195" bIns="36195"/>
                  <a:lstStyle/>
                  <a:p>
                    <a:pPr eaLnBrk="1" hangingPunct="1"/>
                    <a:r>
                      <a:rPr lang="en-US" sz="2000">
                        <a:solidFill>
                          <a:srgbClr val="000000"/>
                        </a:solidFill>
                        <a:latin typeface="Tahoma" charset="0"/>
                      </a:rPr>
                      <a:t>I</a:t>
                    </a:r>
                    <a:r>
                      <a:rPr lang="en-US" sz="2000" baseline="-25000">
                        <a:solidFill>
                          <a:srgbClr val="000000"/>
                        </a:solidFill>
                        <a:latin typeface="Tahoma" charset="0"/>
                      </a:rPr>
                      <a:t>3</a:t>
                    </a:r>
                    <a:endParaRPr lang="el-GR" sz="2000" baseline="-25000">
                      <a:solidFill>
                        <a:srgbClr val="000000"/>
                      </a:solidFill>
                      <a:latin typeface="Tahoma" charset="0"/>
                      <a:cs typeface="Tahoma" charset="0"/>
                    </a:endParaRPr>
                  </a:p>
                </p:txBody>
              </p:sp>
            </p:grpSp>
          </p:grpSp>
          <p:sp>
            <p:nvSpPr>
              <p:cNvPr id="15370" name="Rectangle 55"/>
              <p:cNvSpPr>
                <a:spLocks noChangeArrowheads="1"/>
              </p:cNvSpPr>
              <p:nvPr/>
            </p:nvSpPr>
            <p:spPr bwMode="auto">
              <a:xfrm>
                <a:off x="2889" y="2833"/>
                <a:ext cx="331" cy="339"/>
              </a:xfrm>
              <a:prstGeom prst="rect">
                <a:avLst/>
              </a:prstGeom>
              <a:solidFill>
                <a:schemeClr val="bg1"/>
              </a:solidFill>
              <a:ln w="9525">
                <a:noFill/>
                <a:miter lim="800000"/>
                <a:headEnd/>
                <a:tailEnd/>
              </a:ln>
            </p:spPr>
            <p:txBody>
              <a:bodyPr wrap="none" anchor="ctr"/>
              <a:lstStyle/>
              <a:p>
                <a:endParaRPr lang="en-US"/>
              </a:p>
            </p:txBody>
          </p:sp>
          <p:sp>
            <p:nvSpPr>
              <p:cNvPr id="15371" name="Rectangle 56"/>
              <p:cNvSpPr>
                <a:spLocks noChangeArrowheads="1"/>
              </p:cNvSpPr>
              <p:nvPr/>
            </p:nvSpPr>
            <p:spPr bwMode="auto">
              <a:xfrm>
                <a:off x="3742" y="2858"/>
                <a:ext cx="331" cy="481"/>
              </a:xfrm>
              <a:prstGeom prst="rect">
                <a:avLst/>
              </a:prstGeom>
              <a:solidFill>
                <a:schemeClr val="bg1"/>
              </a:solidFill>
              <a:ln w="9525">
                <a:noFill/>
                <a:miter lim="800000"/>
                <a:headEnd/>
                <a:tailEnd/>
              </a:ln>
            </p:spPr>
            <p:txBody>
              <a:bodyPr wrap="none" anchor="ctr"/>
              <a:lstStyle/>
              <a:p>
                <a:endParaRPr lang="en-US"/>
              </a:p>
            </p:txBody>
          </p:sp>
          <p:sp>
            <p:nvSpPr>
              <p:cNvPr id="15372" name="Rectangle 57"/>
              <p:cNvSpPr>
                <a:spLocks noChangeArrowheads="1"/>
              </p:cNvSpPr>
              <p:nvPr/>
            </p:nvSpPr>
            <p:spPr bwMode="auto">
              <a:xfrm>
                <a:off x="1502" y="2789"/>
                <a:ext cx="331" cy="481"/>
              </a:xfrm>
              <a:prstGeom prst="rect">
                <a:avLst/>
              </a:prstGeom>
              <a:solidFill>
                <a:schemeClr val="bg1"/>
              </a:solidFill>
              <a:ln w="9525">
                <a:noFill/>
                <a:miter lim="800000"/>
                <a:headEnd/>
                <a:tailEnd/>
              </a:ln>
            </p:spPr>
            <p:txBody>
              <a:bodyPr wrap="none" anchor="ctr"/>
              <a:lstStyle/>
              <a:p>
                <a:endParaRPr lang="en-US"/>
              </a:p>
            </p:txBody>
          </p:sp>
        </p:grpSp>
        <p:sp>
          <p:nvSpPr>
            <p:cNvPr id="15367" name="Rectangle 59"/>
            <p:cNvSpPr>
              <a:spLocks noChangeArrowheads="1"/>
            </p:cNvSpPr>
            <p:nvPr/>
          </p:nvSpPr>
          <p:spPr bwMode="auto">
            <a:xfrm>
              <a:off x="2706" y="2044"/>
              <a:ext cx="371" cy="181"/>
            </a:xfrm>
            <a:prstGeom prst="rect">
              <a:avLst/>
            </a:prstGeom>
            <a:solidFill>
              <a:schemeClr val="bg1"/>
            </a:solidFill>
            <a:ln w="9525">
              <a:noFill/>
              <a:miter lim="800000"/>
              <a:headEnd/>
              <a:tailEnd/>
            </a:ln>
          </p:spPr>
          <p:txBody>
            <a:bodyPr wrap="none" anchor="ctr"/>
            <a:lstStyle/>
            <a:p>
              <a:endParaRPr lang="en-US"/>
            </a:p>
          </p:txBody>
        </p:sp>
        <p:sp>
          <p:nvSpPr>
            <p:cNvPr id="15368" name="Rectangle 60"/>
            <p:cNvSpPr>
              <a:spLocks noChangeArrowheads="1"/>
            </p:cNvSpPr>
            <p:nvPr/>
          </p:nvSpPr>
          <p:spPr bwMode="auto">
            <a:xfrm>
              <a:off x="2724" y="4139"/>
              <a:ext cx="371" cy="181"/>
            </a:xfrm>
            <a:prstGeom prst="rect">
              <a:avLst/>
            </a:prstGeom>
            <a:solidFill>
              <a:schemeClr val="bg1"/>
            </a:solidFill>
            <a:ln w="9525">
              <a:noFill/>
              <a:miter lim="800000"/>
              <a:headEnd/>
              <a:tailEnd/>
            </a:ln>
          </p:spPr>
          <p:txBody>
            <a:bodyPr wrap="none" anchor="ctr"/>
            <a:lstStyle/>
            <a:p>
              <a:endParaRPr lang="en-US"/>
            </a:p>
          </p:txBody>
        </p:sp>
      </p:grpSp>
      <p:pic>
        <p:nvPicPr>
          <p:cNvPr id="15365" name="Picture 62" descr="parellel">
            <a:hlinkClick r:id="rId2"/>
          </p:cNvPr>
          <p:cNvPicPr>
            <a:picLocks noChangeAspect="1" noChangeArrowheads="1"/>
          </p:cNvPicPr>
          <p:nvPr/>
        </p:nvPicPr>
        <p:blipFill>
          <a:blip r:embed="rId3" cstate="print"/>
          <a:srcRect/>
          <a:stretch>
            <a:fillRect/>
          </a:stretch>
        </p:blipFill>
        <p:spPr bwMode="auto">
          <a:xfrm>
            <a:off x="5135563" y="4122738"/>
            <a:ext cx="3429000" cy="18018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dissolve">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dissolve">
                                      <p:cBhvr>
                                        <p:cTn id="12" dur="500"/>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dissolve">
                                      <p:cBhvr>
                                        <p:cTn id="17"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smtClean="0"/>
              <a:t>Parallel Circuits</a:t>
            </a:r>
          </a:p>
        </p:txBody>
      </p:sp>
      <p:sp>
        <p:nvSpPr>
          <p:cNvPr id="65539" name="Rectangle 3"/>
          <p:cNvSpPr>
            <a:spLocks noGrp="1" noChangeArrowheads="1"/>
          </p:cNvSpPr>
          <p:nvPr>
            <p:ph type="body" sz="half" idx="1"/>
          </p:nvPr>
        </p:nvSpPr>
        <p:spPr>
          <a:xfrm>
            <a:off x="290513" y="1731963"/>
            <a:ext cx="7658100" cy="1319212"/>
          </a:xfrm>
        </p:spPr>
        <p:txBody>
          <a:bodyPr/>
          <a:lstStyle/>
          <a:p>
            <a:pPr eaLnBrk="1" hangingPunct="1"/>
            <a:r>
              <a:rPr lang="en-US" sz="2800" smtClean="0"/>
              <a:t>Total resistance in a parallel circuit:</a:t>
            </a:r>
          </a:p>
          <a:p>
            <a:pPr eaLnBrk="1" hangingPunct="1">
              <a:buFont typeface="Wingdings" pitchFamily="2" charset="2"/>
              <a:buNone/>
            </a:pPr>
            <a:endParaRPr lang="en-US" sz="2800" smtClean="0"/>
          </a:p>
          <a:p>
            <a:pPr eaLnBrk="1" hangingPunct="1"/>
            <a:endParaRPr lang="en-US" sz="2800" smtClean="0"/>
          </a:p>
        </p:txBody>
      </p:sp>
      <p:graphicFrame>
        <p:nvGraphicFramePr>
          <p:cNvPr id="65540" name="Object 4"/>
          <p:cNvGraphicFramePr>
            <a:graphicFrameLocks noGrp="1" noChangeAspect="1"/>
          </p:cNvGraphicFramePr>
          <p:nvPr>
            <p:ph sz="quarter" idx="2"/>
          </p:nvPr>
        </p:nvGraphicFramePr>
        <p:xfrm>
          <a:off x="2378075" y="3178175"/>
          <a:ext cx="3484563" cy="1117600"/>
        </p:xfrm>
        <a:graphic>
          <a:graphicData uri="http://schemas.openxmlformats.org/presentationml/2006/ole">
            <mc:AlternateContent xmlns:mc="http://schemas.openxmlformats.org/markup-compatibility/2006">
              <mc:Choice xmlns:v="urn:schemas-microsoft-com:vml" Requires="v">
                <p:oleObj spid="_x0000_s124932" name="Equation" r:id="rId3" imgW="1346040" imgH="431640" progId="Equation.3">
                  <p:embed/>
                </p:oleObj>
              </mc:Choice>
              <mc:Fallback>
                <p:oleObj name="Equation" r:id="rId3" imgW="1346040" imgH="431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8075" y="3178175"/>
                        <a:ext cx="3484563"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541" name="Object 5"/>
          <p:cNvGraphicFramePr>
            <a:graphicFrameLocks noGrp="1" noChangeAspect="1"/>
          </p:cNvGraphicFramePr>
          <p:nvPr>
            <p:ph sz="quarter" idx="3"/>
          </p:nvPr>
        </p:nvGraphicFramePr>
        <p:xfrm>
          <a:off x="1457325" y="5010150"/>
          <a:ext cx="5468938" cy="919163"/>
        </p:xfrm>
        <a:graphic>
          <a:graphicData uri="http://schemas.openxmlformats.org/presentationml/2006/ole">
            <mc:AlternateContent xmlns:mc="http://schemas.openxmlformats.org/markup-compatibility/2006">
              <mc:Choice xmlns:v="urn:schemas-microsoft-com:vml" Requires="v">
                <p:oleObj spid="_x0000_s124933" name="Equation" r:id="rId5" imgW="1663560" imgH="279360" progId="Equation.3">
                  <p:embed/>
                </p:oleObj>
              </mc:Choice>
              <mc:Fallback>
                <p:oleObj name="Equation" r:id="rId5" imgW="1663560" imgH="27936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7325" y="5010150"/>
                        <a:ext cx="5468938" cy="919163"/>
                      </a:xfrm>
                      <a:prstGeom prst="rect">
                        <a:avLst/>
                      </a:prstGeom>
                      <a:solidFill>
                        <a:srgbClr val="FFFF99">
                          <a:alpha val="30000"/>
                        </a:srgbClr>
                      </a:solidFill>
                      <a:ln w="12700">
                        <a:solidFill>
                          <a:schemeClr val="tx1"/>
                        </a:solidFill>
                        <a:miter lim="800000"/>
                        <a:headEnd/>
                        <a:tailEnd/>
                      </a:ln>
                    </p:spPr>
                  </p:pic>
                </p:oleObj>
              </mc:Fallback>
            </mc:AlternateContent>
          </a:graphicData>
        </a:graphic>
      </p:graphicFrame>
      <p:sp>
        <p:nvSpPr>
          <p:cNvPr id="65543" name="Text Box 7"/>
          <p:cNvSpPr txBox="1">
            <a:spLocks noChangeArrowheads="1"/>
          </p:cNvSpPr>
          <p:nvPr/>
        </p:nvSpPr>
        <p:spPr bwMode="auto">
          <a:xfrm>
            <a:off x="6838950" y="2981325"/>
            <a:ext cx="2305050" cy="1465263"/>
          </a:xfrm>
          <a:prstGeom prst="rect">
            <a:avLst/>
          </a:prstGeom>
          <a:noFill/>
          <a:ln w="9525">
            <a:noFill/>
            <a:miter lim="800000"/>
            <a:headEnd/>
            <a:tailEnd/>
          </a:ln>
        </p:spPr>
        <p:txBody>
          <a:bodyPr>
            <a:spAutoFit/>
          </a:bodyPr>
          <a:lstStyle/>
          <a:p>
            <a:pPr>
              <a:spcBef>
                <a:spcPct val="50000"/>
              </a:spcBef>
            </a:pPr>
            <a:r>
              <a:rPr lang="en-US" i="1"/>
              <a:t>These mean the same thing, but the bottom one is easier to plug in and calculate!</a:t>
            </a:r>
          </a:p>
        </p:txBody>
      </p:sp>
      <p:sp>
        <p:nvSpPr>
          <p:cNvPr id="65544" name="Line 8"/>
          <p:cNvSpPr>
            <a:spLocks noChangeShapeType="1"/>
          </p:cNvSpPr>
          <p:nvPr/>
        </p:nvSpPr>
        <p:spPr bwMode="auto">
          <a:xfrm flipH="1" flipV="1">
            <a:off x="5849938" y="3419475"/>
            <a:ext cx="965200" cy="87313"/>
          </a:xfrm>
          <a:prstGeom prst="line">
            <a:avLst/>
          </a:prstGeom>
          <a:noFill/>
          <a:ln w="9525">
            <a:solidFill>
              <a:schemeClr val="tx1"/>
            </a:solidFill>
            <a:round/>
            <a:headEnd/>
            <a:tailEnd type="triangle" w="med" len="med"/>
          </a:ln>
        </p:spPr>
        <p:txBody>
          <a:bodyPr/>
          <a:lstStyle/>
          <a:p>
            <a:endParaRPr lang="en-US"/>
          </a:p>
        </p:txBody>
      </p:sp>
      <p:sp>
        <p:nvSpPr>
          <p:cNvPr id="65545" name="Line 9"/>
          <p:cNvSpPr>
            <a:spLocks noChangeShapeType="1"/>
          </p:cNvSpPr>
          <p:nvPr/>
        </p:nvSpPr>
        <p:spPr bwMode="auto">
          <a:xfrm flipH="1">
            <a:off x="6100763" y="3521075"/>
            <a:ext cx="725487" cy="976313"/>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dissolve">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dissolve">
                                      <p:cBhvr>
                                        <p:cTn id="12" dur="500"/>
                                        <p:tgtEl>
                                          <p:spTgt spid="6554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5541"/>
                                        </p:tgtEl>
                                        <p:attrNameLst>
                                          <p:attrName>style.visibility</p:attrName>
                                        </p:attrNameLst>
                                      </p:cBhvr>
                                      <p:to>
                                        <p:strVal val="visible"/>
                                      </p:to>
                                    </p:set>
                                    <p:animEffect transition="in" filter="dissolve">
                                      <p:cBhvr>
                                        <p:cTn id="17" dur="500"/>
                                        <p:tgtEl>
                                          <p:spTgt spid="6554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5544"/>
                                        </p:tgtEl>
                                        <p:attrNameLst>
                                          <p:attrName>style.visibility</p:attrName>
                                        </p:attrNameLst>
                                      </p:cBhvr>
                                      <p:to>
                                        <p:strVal val="visible"/>
                                      </p:to>
                                    </p:set>
                                    <p:animEffect transition="in" filter="dissolve">
                                      <p:cBhvr>
                                        <p:cTn id="22" dur="500"/>
                                        <p:tgtEl>
                                          <p:spTgt spid="65544"/>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5545"/>
                                        </p:tgtEl>
                                        <p:attrNameLst>
                                          <p:attrName>style.visibility</p:attrName>
                                        </p:attrNameLst>
                                      </p:cBhvr>
                                      <p:to>
                                        <p:strVal val="visible"/>
                                      </p:to>
                                    </p:set>
                                    <p:animEffect transition="in" filter="dissolve">
                                      <p:cBhvr>
                                        <p:cTn id="25" dur="500"/>
                                        <p:tgtEl>
                                          <p:spTgt spid="6554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5543"/>
                                        </p:tgtEl>
                                        <p:attrNameLst>
                                          <p:attrName>style.visibility</p:attrName>
                                        </p:attrNameLst>
                                      </p:cBhvr>
                                      <p:to>
                                        <p:strVal val="visible"/>
                                      </p:to>
                                    </p:set>
                                    <p:animEffect transition="in" filter="dissolve">
                                      <p:cBhvr>
                                        <p:cTn id="28" dur="500"/>
                                        <p:tgtEl>
                                          <p:spTgt spid="65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5543" grpId="0"/>
      <p:bldP spid="65544" grpId="0" animBg="1"/>
      <p:bldP spid="6554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371600"/>
          </a:xfrm>
        </p:spPr>
        <p:txBody>
          <a:bodyPr/>
          <a:lstStyle/>
          <a:p>
            <a:pPr eaLnBrk="1" hangingPunct="1"/>
            <a:r>
              <a:rPr lang="en-US" smtClean="0"/>
              <a:t>Parallel Circuits </a:t>
            </a:r>
          </a:p>
        </p:txBody>
      </p:sp>
      <p:sp>
        <p:nvSpPr>
          <p:cNvPr id="55299" name="Rectangle 3"/>
          <p:cNvSpPr>
            <a:spLocks noGrp="1" noChangeArrowheads="1"/>
          </p:cNvSpPr>
          <p:nvPr>
            <p:ph type="body" idx="1"/>
          </p:nvPr>
        </p:nvSpPr>
        <p:spPr>
          <a:xfrm>
            <a:off x="0" y="1192213"/>
            <a:ext cx="8650288" cy="5127625"/>
          </a:xfrm>
        </p:spPr>
        <p:txBody>
          <a:bodyPr/>
          <a:lstStyle/>
          <a:p>
            <a:pPr marL="990600" lvl="1" indent="-533400" eaLnBrk="1" hangingPunct="1">
              <a:buFont typeface="Wingdings" pitchFamily="2" charset="2"/>
              <a:buNone/>
            </a:pPr>
            <a:r>
              <a:rPr lang="en-US" sz="2400" smtClean="0"/>
              <a:t>RECALL:  </a:t>
            </a:r>
            <a:r>
              <a:rPr lang="en-US" sz="2400" u="sng" smtClean="0"/>
              <a:t>Kirchhoff’s Loop Rule</a:t>
            </a:r>
            <a:r>
              <a:rPr lang="en-US" sz="2400" smtClean="0"/>
              <a:t>:</a:t>
            </a:r>
          </a:p>
          <a:p>
            <a:pPr marL="990600" lvl="1" indent="-533400" eaLnBrk="1" hangingPunct="1">
              <a:buFont typeface="Wingdings" pitchFamily="2" charset="2"/>
              <a:buNone/>
            </a:pPr>
            <a:r>
              <a:rPr lang="en-US" sz="2400" smtClean="0"/>
              <a:t>	</a:t>
            </a:r>
            <a:r>
              <a:rPr lang="en-US" sz="2400" smtClean="0">
                <a:sym typeface="Wingdings" pitchFamily="2" charset="2"/>
              </a:rPr>
              <a:t> </a:t>
            </a:r>
            <a:r>
              <a:rPr lang="en-US" sz="2400" smtClean="0"/>
              <a:t>The sum of the voltage around a closed loop = zero.</a:t>
            </a:r>
          </a:p>
          <a:p>
            <a:pPr marL="990600" lvl="1" indent="-533400" eaLnBrk="1" hangingPunct="1">
              <a:buFont typeface="Wingdings" pitchFamily="2" charset="2"/>
              <a:buNone/>
            </a:pPr>
            <a:r>
              <a:rPr lang="en-US" sz="2400" smtClean="0"/>
              <a:t>	</a:t>
            </a:r>
            <a:r>
              <a:rPr lang="en-US" sz="2400" smtClean="0">
                <a:sym typeface="Wingdings" pitchFamily="2" charset="2"/>
              </a:rPr>
              <a:t> </a:t>
            </a:r>
            <a:r>
              <a:rPr lang="en-US" sz="2400" smtClean="0"/>
              <a:t>The voltage between any two points 	on a circuit will be the same regardless of the path taken</a:t>
            </a:r>
          </a:p>
          <a:p>
            <a:pPr marL="990600" lvl="1" indent="-533400" eaLnBrk="1" hangingPunct="1">
              <a:buFont typeface="Wingdings" pitchFamily="2" charset="2"/>
              <a:buNone/>
            </a:pPr>
            <a:r>
              <a:rPr lang="en-US" u="sng" smtClean="0"/>
              <a:t>Kirchhoff’s </a:t>
            </a:r>
            <a:r>
              <a:rPr lang="en-US" i="1" u="sng" smtClean="0"/>
              <a:t>Junction</a:t>
            </a:r>
            <a:r>
              <a:rPr lang="en-US" u="sng" smtClean="0"/>
              <a:t> Rule – (“A Herd of Chickens”)</a:t>
            </a:r>
            <a:endParaRPr lang="en-US" smtClean="0"/>
          </a:p>
          <a:p>
            <a:pPr marL="990600" lvl="1" indent="-533400" eaLnBrk="1" hangingPunct="1">
              <a:buFont typeface="Wingdings" pitchFamily="2" charset="2"/>
              <a:buNone/>
            </a:pPr>
            <a:r>
              <a:rPr lang="en-US" smtClean="0"/>
              <a:t>	</a:t>
            </a:r>
            <a:r>
              <a:rPr lang="en-US" smtClean="0">
                <a:sym typeface="Wingdings" pitchFamily="2" charset="2"/>
              </a:rPr>
              <a:t> The sum of the current entering a 	junction is equal to the sum of the 	current leaving the junction</a:t>
            </a:r>
          </a:p>
          <a:p>
            <a:pPr marL="990600" lvl="1" indent="-533400" eaLnBrk="1" hangingPunct="1">
              <a:buFont typeface="Wingdings" pitchFamily="2" charset="2"/>
              <a:buNone/>
            </a:pPr>
            <a:r>
              <a:rPr lang="en-US" smtClean="0"/>
              <a:t>	</a:t>
            </a:r>
            <a:r>
              <a:rPr lang="en-US" smtClean="0">
                <a:sym typeface="Wingdings" pitchFamily="2" charset="2"/>
              </a:rPr>
              <a:t> I</a:t>
            </a:r>
            <a:r>
              <a:rPr lang="en-US" baseline="-25000" smtClean="0">
                <a:sym typeface="Wingdings" pitchFamily="2" charset="2"/>
              </a:rPr>
              <a:t>1</a:t>
            </a:r>
            <a:r>
              <a:rPr lang="en-US" smtClean="0">
                <a:sym typeface="Wingdings" pitchFamily="2" charset="2"/>
              </a:rPr>
              <a:t> = I</a:t>
            </a:r>
            <a:r>
              <a:rPr lang="en-US" baseline="-25000" smtClean="0">
                <a:sym typeface="Wingdings" pitchFamily="2" charset="2"/>
              </a:rPr>
              <a:t>2</a:t>
            </a:r>
            <a:r>
              <a:rPr lang="en-US" smtClean="0">
                <a:sym typeface="Wingdings" pitchFamily="2" charset="2"/>
              </a:rPr>
              <a:t> + I</a:t>
            </a:r>
            <a:r>
              <a:rPr lang="en-US" baseline="-25000" smtClean="0">
                <a:sym typeface="Wingdings" pitchFamily="2" charset="2"/>
              </a:rPr>
              <a:t>3</a:t>
            </a:r>
            <a:r>
              <a:rPr lang="en-US" smtClean="0">
                <a:sym typeface="Wingdings" pitchFamily="2" charset="2"/>
              </a:rPr>
              <a:t> +…</a:t>
            </a:r>
            <a:endParaRPr lang="en-US" smtClean="0"/>
          </a:p>
          <a:p>
            <a:pPr marL="990600" lvl="1" indent="-533400" eaLnBrk="1" hangingPunct="1">
              <a:buFont typeface="Wingdings" pitchFamily="2" charset="2"/>
              <a:buNone/>
            </a:pPr>
            <a:endParaRPr lang="en-US" sz="2400" smtClean="0"/>
          </a:p>
          <a:p>
            <a:pPr marL="990600" lvl="1" indent="-533400" eaLnBrk="1" hangingPunct="1">
              <a:buFont typeface="Wingdings" pitchFamily="2" charset="2"/>
              <a:buNone/>
            </a:pPr>
            <a:r>
              <a:rPr lang="en-US" sz="3200" smtClean="0"/>
              <a:t>	</a:t>
            </a:r>
          </a:p>
          <a:p>
            <a:pPr marL="990600" lvl="1" indent="-533400" eaLnBrk="1" hangingPunct="1">
              <a:buFont typeface="Wingdings" pitchFamily="2" charset="2"/>
              <a:buNone/>
            </a:pPr>
            <a:endParaRPr lang="en-US" sz="3200" u="sng" smtClean="0"/>
          </a:p>
        </p:txBody>
      </p:sp>
      <p:sp>
        <p:nvSpPr>
          <p:cNvPr id="16388" name="Line 6"/>
          <p:cNvSpPr>
            <a:spLocks noChangeShapeType="1"/>
          </p:cNvSpPr>
          <p:nvPr/>
        </p:nvSpPr>
        <p:spPr bwMode="auto">
          <a:xfrm>
            <a:off x="4738688" y="5389563"/>
            <a:ext cx="914400" cy="0"/>
          </a:xfrm>
          <a:prstGeom prst="line">
            <a:avLst/>
          </a:prstGeom>
          <a:noFill/>
          <a:ln w="9525">
            <a:solidFill>
              <a:schemeClr val="tx1"/>
            </a:solidFill>
            <a:round/>
            <a:headEnd/>
            <a:tailEnd/>
          </a:ln>
        </p:spPr>
        <p:txBody>
          <a:bodyPr/>
          <a:lstStyle/>
          <a:p>
            <a:endParaRPr lang="en-US"/>
          </a:p>
        </p:txBody>
      </p:sp>
      <p:sp>
        <p:nvSpPr>
          <p:cNvPr id="16389" name="Line 7"/>
          <p:cNvSpPr>
            <a:spLocks noChangeShapeType="1"/>
          </p:cNvSpPr>
          <p:nvPr/>
        </p:nvSpPr>
        <p:spPr bwMode="auto">
          <a:xfrm>
            <a:off x="4351338" y="5664200"/>
            <a:ext cx="1357312" cy="0"/>
          </a:xfrm>
          <a:prstGeom prst="line">
            <a:avLst/>
          </a:prstGeom>
          <a:noFill/>
          <a:ln w="9525">
            <a:solidFill>
              <a:schemeClr val="tx1"/>
            </a:solidFill>
            <a:round/>
            <a:headEnd/>
            <a:tailEnd/>
          </a:ln>
        </p:spPr>
        <p:txBody>
          <a:bodyPr/>
          <a:lstStyle/>
          <a:p>
            <a:endParaRPr lang="en-US"/>
          </a:p>
        </p:txBody>
      </p:sp>
      <p:sp>
        <p:nvSpPr>
          <p:cNvPr id="16390" name="Line 8"/>
          <p:cNvSpPr>
            <a:spLocks noChangeShapeType="1"/>
          </p:cNvSpPr>
          <p:nvPr/>
        </p:nvSpPr>
        <p:spPr bwMode="auto">
          <a:xfrm>
            <a:off x="4786313" y="5922963"/>
            <a:ext cx="914400" cy="0"/>
          </a:xfrm>
          <a:prstGeom prst="line">
            <a:avLst/>
          </a:prstGeom>
          <a:noFill/>
          <a:ln w="9525">
            <a:solidFill>
              <a:schemeClr val="tx1"/>
            </a:solidFill>
            <a:round/>
            <a:headEnd/>
            <a:tailEnd/>
          </a:ln>
        </p:spPr>
        <p:txBody>
          <a:bodyPr/>
          <a:lstStyle/>
          <a:p>
            <a:endParaRPr lang="en-US"/>
          </a:p>
        </p:txBody>
      </p:sp>
      <p:pic>
        <p:nvPicPr>
          <p:cNvPr id="16391" name="Picture 9" descr="MCj02931100000[1]"/>
          <p:cNvPicPr>
            <a:picLocks noChangeAspect="1" noChangeArrowheads="1"/>
          </p:cNvPicPr>
          <p:nvPr/>
        </p:nvPicPr>
        <p:blipFill>
          <a:blip r:embed="rId2" cstate="print"/>
          <a:srcRect/>
          <a:stretch>
            <a:fillRect/>
          </a:stretch>
        </p:blipFill>
        <p:spPr bwMode="auto">
          <a:xfrm flipH="1">
            <a:off x="5888038" y="4784725"/>
            <a:ext cx="1838325" cy="1709738"/>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0525" y="430213"/>
            <a:ext cx="8229600" cy="900112"/>
          </a:xfrm>
        </p:spPr>
        <p:txBody>
          <a:bodyPr/>
          <a:lstStyle/>
          <a:p>
            <a:pPr eaLnBrk="1" hangingPunct="1"/>
            <a:r>
              <a:rPr lang="en-US" smtClean="0"/>
              <a:t>Parallel Circuits – Junction Rule</a:t>
            </a:r>
          </a:p>
        </p:txBody>
      </p:sp>
      <p:pic>
        <p:nvPicPr>
          <p:cNvPr id="57352" name="Picture 8" descr="MCj02931100000[1]"/>
          <p:cNvPicPr>
            <a:picLocks noChangeAspect="1" noChangeArrowheads="1"/>
          </p:cNvPicPr>
          <p:nvPr/>
        </p:nvPicPr>
        <p:blipFill>
          <a:blip r:embed="rId2" cstate="print"/>
          <a:srcRect/>
          <a:stretch>
            <a:fillRect/>
          </a:stretch>
        </p:blipFill>
        <p:spPr bwMode="auto">
          <a:xfrm flipH="1">
            <a:off x="487363" y="1811338"/>
            <a:ext cx="493712" cy="458787"/>
          </a:xfrm>
          <a:prstGeom prst="rect">
            <a:avLst/>
          </a:prstGeom>
          <a:noFill/>
          <a:ln w="9525" algn="ctr">
            <a:noFill/>
            <a:miter lim="800000"/>
            <a:headEnd/>
            <a:tailEnd/>
          </a:ln>
        </p:spPr>
      </p:pic>
      <p:sp>
        <p:nvSpPr>
          <p:cNvPr id="17412" name="Text Box 11"/>
          <p:cNvSpPr txBox="1">
            <a:spLocks noChangeArrowheads="1"/>
          </p:cNvSpPr>
          <p:nvPr/>
        </p:nvSpPr>
        <p:spPr bwMode="auto">
          <a:xfrm>
            <a:off x="4783138" y="5700713"/>
            <a:ext cx="400050" cy="430212"/>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a</a:t>
            </a:r>
            <a:endParaRPr lang="el-GR">
              <a:latin typeface="Tahoma" charset="0"/>
              <a:cs typeface="Tahoma" charset="0"/>
            </a:endParaRPr>
          </a:p>
        </p:txBody>
      </p:sp>
      <p:sp>
        <p:nvSpPr>
          <p:cNvPr id="17413" name="Line 13"/>
          <p:cNvSpPr>
            <a:spLocks noChangeShapeType="1"/>
          </p:cNvSpPr>
          <p:nvPr/>
        </p:nvSpPr>
        <p:spPr bwMode="auto">
          <a:xfrm>
            <a:off x="4624388" y="2386013"/>
            <a:ext cx="0" cy="1333500"/>
          </a:xfrm>
          <a:prstGeom prst="line">
            <a:avLst/>
          </a:prstGeom>
          <a:noFill/>
          <a:ln w="25400">
            <a:solidFill>
              <a:srgbClr val="000000"/>
            </a:solidFill>
            <a:round/>
            <a:headEnd/>
            <a:tailEnd/>
          </a:ln>
        </p:spPr>
        <p:txBody>
          <a:bodyPr lIns="36576" tIns="36576" rIns="36576" bIns="36576"/>
          <a:lstStyle/>
          <a:p>
            <a:endParaRPr lang="en-US"/>
          </a:p>
        </p:txBody>
      </p:sp>
      <p:sp>
        <p:nvSpPr>
          <p:cNvPr id="17414" name="Line 14"/>
          <p:cNvSpPr>
            <a:spLocks noChangeShapeType="1"/>
          </p:cNvSpPr>
          <p:nvPr/>
        </p:nvSpPr>
        <p:spPr bwMode="auto">
          <a:xfrm>
            <a:off x="4619625" y="4144963"/>
            <a:ext cx="12700" cy="1427162"/>
          </a:xfrm>
          <a:prstGeom prst="line">
            <a:avLst/>
          </a:prstGeom>
          <a:noFill/>
          <a:ln w="25400">
            <a:solidFill>
              <a:srgbClr val="000000"/>
            </a:solidFill>
            <a:round/>
            <a:headEnd/>
            <a:tailEnd/>
          </a:ln>
        </p:spPr>
        <p:txBody>
          <a:bodyPr lIns="36576" tIns="36576" rIns="36576" bIns="36576"/>
          <a:lstStyle/>
          <a:p>
            <a:endParaRPr lang="en-US"/>
          </a:p>
        </p:txBody>
      </p:sp>
      <p:sp>
        <p:nvSpPr>
          <p:cNvPr id="17415" name="Line 15"/>
          <p:cNvSpPr>
            <a:spLocks noChangeShapeType="1"/>
          </p:cNvSpPr>
          <p:nvPr/>
        </p:nvSpPr>
        <p:spPr bwMode="auto">
          <a:xfrm flipV="1">
            <a:off x="1123950" y="5538788"/>
            <a:ext cx="7302500" cy="15875"/>
          </a:xfrm>
          <a:prstGeom prst="line">
            <a:avLst/>
          </a:prstGeom>
          <a:noFill/>
          <a:ln w="25400">
            <a:solidFill>
              <a:srgbClr val="000000"/>
            </a:solidFill>
            <a:round/>
            <a:headEnd/>
            <a:tailEnd/>
          </a:ln>
        </p:spPr>
        <p:txBody>
          <a:bodyPr lIns="36576" tIns="36576" rIns="36576" bIns="36576"/>
          <a:lstStyle/>
          <a:p>
            <a:endParaRPr lang="en-US"/>
          </a:p>
        </p:txBody>
      </p:sp>
      <p:sp>
        <p:nvSpPr>
          <p:cNvPr id="17416" name="Line 16"/>
          <p:cNvSpPr>
            <a:spLocks noChangeShapeType="1"/>
          </p:cNvSpPr>
          <p:nvPr/>
        </p:nvSpPr>
        <p:spPr bwMode="auto">
          <a:xfrm flipV="1">
            <a:off x="1103313" y="2386013"/>
            <a:ext cx="3533775" cy="12700"/>
          </a:xfrm>
          <a:prstGeom prst="line">
            <a:avLst/>
          </a:prstGeom>
          <a:noFill/>
          <a:ln w="25400">
            <a:solidFill>
              <a:srgbClr val="000000"/>
            </a:solidFill>
            <a:round/>
            <a:headEnd/>
            <a:tailEnd/>
          </a:ln>
        </p:spPr>
        <p:txBody>
          <a:bodyPr lIns="36576" tIns="36576" rIns="36576" bIns="36576"/>
          <a:lstStyle/>
          <a:p>
            <a:endParaRPr lang="en-US"/>
          </a:p>
        </p:txBody>
      </p:sp>
      <p:sp>
        <p:nvSpPr>
          <p:cNvPr id="17417" name="Line 18"/>
          <p:cNvSpPr>
            <a:spLocks noChangeShapeType="1"/>
          </p:cNvSpPr>
          <p:nvPr/>
        </p:nvSpPr>
        <p:spPr bwMode="auto">
          <a:xfrm>
            <a:off x="815975" y="3811588"/>
            <a:ext cx="533400" cy="0"/>
          </a:xfrm>
          <a:prstGeom prst="line">
            <a:avLst/>
          </a:prstGeom>
          <a:noFill/>
          <a:ln w="25400">
            <a:solidFill>
              <a:srgbClr val="000000"/>
            </a:solidFill>
            <a:round/>
            <a:headEnd/>
            <a:tailEnd/>
          </a:ln>
        </p:spPr>
        <p:txBody>
          <a:bodyPr lIns="36576" tIns="36576" rIns="36576" bIns="36576"/>
          <a:lstStyle/>
          <a:p>
            <a:endParaRPr lang="en-US"/>
          </a:p>
        </p:txBody>
      </p:sp>
      <p:sp>
        <p:nvSpPr>
          <p:cNvPr id="17418" name="Line 19"/>
          <p:cNvSpPr>
            <a:spLocks noChangeShapeType="1"/>
          </p:cNvSpPr>
          <p:nvPr/>
        </p:nvSpPr>
        <p:spPr bwMode="auto">
          <a:xfrm>
            <a:off x="3305175" y="2357438"/>
            <a:ext cx="0" cy="2082800"/>
          </a:xfrm>
          <a:prstGeom prst="line">
            <a:avLst/>
          </a:prstGeom>
          <a:noFill/>
          <a:ln w="25400">
            <a:noFill/>
            <a:round/>
            <a:headEnd/>
            <a:tailEnd/>
          </a:ln>
        </p:spPr>
        <p:txBody>
          <a:bodyPr lIns="36576" tIns="36576" rIns="36576" bIns="36576"/>
          <a:lstStyle/>
          <a:p>
            <a:endParaRPr lang="en-US"/>
          </a:p>
        </p:txBody>
      </p:sp>
      <p:sp>
        <p:nvSpPr>
          <p:cNvPr id="17419" name="Line 20"/>
          <p:cNvSpPr>
            <a:spLocks noChangeShapeType="1"/>
          </p:cNvSpPr>
          <p:nvPr/>
        </p:nvSpPr>
        <p:spPr bwMode="auto">
          <a:xfrm>
            <a:off x="1100138" y="4149725"/>
            <a:ext cx="0" cy="1400175"/>
          </a:xfrm>
          <a:prstGeom prst="line">
            <a:avLst/>
          </a:prstGeom>
          <a:noFill/>
          <a:ln w="25400">
            <a:solidFill>
              <a:srgbClr val="000000"/>
            </a:solidFill>
            <a:round/>
            <a:headEnd/>
            <a:tailEnd/>
          </a:ln>
        </p:spPr>
        <p:txBody>
          <a:bodyPr lIns="36576" tIns="36576" rIns="36576" bIns="36576"/>
          <a:lstStyle/>
          <a:p>
            <a:endParaRPr lang="en-US"/>
          </a:p>
        </p:txBody>
      </p:sp>
      <p:sp>
        <p:nvSpPr>
          <p:cNvPr id="17420" name="Line 21"/>
          <p:cNvSpPr>
            <a:spLocks noChangeShapeType="1"/>
          </p:cNvSpPr>
          <p:nvPr/>
        </p:nvSpPr>
        <p:spPr bwMode="auto">
          <a:xfrm>
            <a:off x="1001713" y="4162425"/>
            <a:ext cx="177800" cy="0"/>
          </a:xfrm>
          <a:prstGeom prst="line">
            <a:avLst/>
          </a:prstGeom>
          <a:noFill/>
          <a:ln w="25400">
            <a:solidFill>
              <a:srgbClr val="000000"/>
            </a:solidFill>
            <a:round/>
            <a:headEnd/>
            <a:tailEnd/>
          </a:ln>
        </p:spPr>
        <p:txBody>
          <a:bodyPr lIns="36576" tIns="36576" rIns="36576" bIns="36576"/>
          <a:lstStyle/>
          <a:p>
            <a:endParaRPr lang="en-US"/>
          </a:p>
        </p:txBody>
      </p:sp>
      <p:sp>
        <p:nvSpPr>
          <p:cNvPr id="17421" name="Line 22"/>
          <p:cNvSpPr>
            <a:spLocks noChangeShapeType="1"/>
          </p:cNvSpPr>
          <p:nvPr/>
        </p:nvSpPr>
        <p:spPr bwMode="auto">
          <a:xfrm>
            <a:off x="1096963" y="2357438"/>
            <a:ext cx="0" cy="1408112"/>
          </a:xfrm>
          <a:prstGeom prst="line">
            <a:avLst/>
          </a:prstGeom>
          <a:noFill/>
          <a:ln w="25400">
            <a:solidFill>
              <a:srgbClr val="000000"/>
            </a:solidFill>
            <a:round/>
            <a:headEnd/>
            <a:tailEnd/>
          </a:ln>
        </p:spPr>
        <p:txBody>
          <a:bodyPr wrap="none"/>
          <a:lstStyle/>
          <a:p>
            <a:endParaRPr lang="en-US"/>
          </a:p>
        </p:txBody>
      </p:sp>
      <p:grpSp>
        <p:nvGrpSpPr>
          <p:cNvPr id="2" name="Group 23"/>
          <p:cNvGrpSpPr>
            <a:grpSpLocks/>
          </p:cNvGrpSpPr>
          <p:nvPr/>
        </p:nvGrpSpPr>
        <p:grpSpPr bwMode="auto">
          <a:xfrm>
            <a:off x="4481513" y="3733800"/>
            <a:ext cx="269875" cy="433388"/>
            <a:chOff x="1416" y="1948"/>
            <a:chExt cx="208" cy="268"/>
          </a:xfrm>
        </p:grpSpPr>
        <p:sp>
          <p:nvSpPr>
            <p:cNvPr id="17451" name="Line 24"/>
            <p:cNvSpPr>
              <a:spLocks noChangeShapeType="1"/>
            </p:cNvSpPr>
            <p:nvPr/>
          </p:nvSpPr>
          <p:spPr bwMode="auto">
            <a:xfrm flipH="1">
              <a:off x="1416" y="2143"/>
              <a:ext cx="206" cy="29"/>
            </a:xfrm>
            <a:prstGeom prst="line">
              <a:avLst/>
            </a:prstGeom>
            <a:noFill/>
            <a:ln w="12700">
              <a:solidFill>
                <a:srgbClr val="000000"/>
              </a:solidFill>
              <a:round/>
              <a:headEnd/>
              <a:tailEnd/>
            </a:ln>
          </p:spPr>
          <p:txBody>
            <a:bodyPr lIns="36576" tIns="36576" rIns="36576" bIns="36576"/>
            <a:lstStyle/>
            <a:p>
              <a:endParaRPr lang="en-US"/>
            </a:p>
          </p:txBody>
        </p:sp>
        <p:sp>
          <p:nvSpPr>
            <p:cNvPr id="17452" name="Line 25"/>
            <p:cNvSpPr>
              <a:spLocks noChangeShapeType="1"/>
            </p:cNvSpPr>
            <p:nvPr/>
          </p:nvSpPr>
          <p:spPr bwMode="auto">
            <a:xfrm>
              <a:off x="1416" y="2097"/>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7453" name="Line 26"/>
            <p:cNvSpPr>
              <a:spLocks noChangeShapeType="1"/>
            </p:cNvSpPr>
            <p:nvPr/>
          </p:nvSpPr>
          <p:spPr bwMode="auto">
            <a:xfrm flipH="1">
              <a:off x="1416" y="2059"/>
              <a:ext cx="206" cy="38"/>
            </a:xfrm>
            <a:prstGeom prst="line">
              <a:avLst/>
            </a:prstGeom>
            <a:noFill/>
            <a:ln w="12700">
              <a:solidFill>
                <a:srgbClr val="000000"/>
              </a:solidFill>
              <a:round/>
              <a:headEnd/>
              <a:tailEnd/>
            </a:ln>
          </p:spPr>
          <p:txBody>
            <a:bodyPr lIns="36576" tIns="36576" rIns="36576" bIns="36576"/>
            <a:lstStyle/>
            <a:p>
              <a:endParaRPr lang="en-US"/>
            </a:p>
          </p:txBody>
        </p:sp>
        <p:sp>
          <p:nvSpPr>
            <p:cNvPr id="17454" name="Line 27"/>
            <p:cNvSpPr>
              <a:spLocks noChangeShapeType="1"/>
            </p:cNvSpPr>
            <p:nvPr/>
          </p:nvSpPr>
          <p:spPr bwMode="auto">
            <a:xfrm>
              <a:off x="1416" y="2022"/>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7455" name="Line 28"/>
            <p:cNvSpPr>
              <a:spLocks noChangeShapeType="1"/>
            </p:cNvSpPr>
            <p:nvPr/>
          </p:nvSpPr>
          <p:spPr bwMode="auto">
            <a:xfrm flipH="1">
              <a:off x="1416" y="1986"/>
              <a:ext cx="206" cy="36"/>
            </a:xfrm>
            <a:prstGeom prst="line">
              <a:avLst/>
            </a:prstGeom>
            <a:noFill/>
            <a:ln w="12700">
              <a:solidFill>
                <a:srgbClr val="000000"/>
              </a:solidFill>
              <a:round/>
              <a:headEnd/>
              <a:tailEnd/>
            </a:ln>
          </p:spPr>
          <p:txBody>
            <a:bodyPr lIns="36576" tIns="36576" rIns="36576" bIns="36576"/>
            <a:lstStyle/>
            <a:p>
              <a:endParaRPr lang="en-US"/>
            </a:p>
          </p:txBody>
        </p:sp>
        <p:sp>
          <p:nvSpPr>
            <p:cNvPr id="17456" name="Line 29"/>
            <p:cNvSpPr>
              <a:spLocks noChangeShapeType="1"/>
            </p:cNvSpPr>
            <p:nvPr/>
          </p:nvSpPr>
          <p:spPr bwMode="auto">
            <a:xfrm>
              <a:off x="1520" y="1948"/>
              <a:ext cx="104" cy="38"/>
            </a:xfrm>
            <a:prstGeom prst="line">
              <a:avLst/>
            </a:prstGeom>
            <a:noFill/>
            <a:ln w="12700">
              <a:solidFill>
                <a:srgbClr val="000000"/>
              </a:solidFill>
              <a:round/>
              <a:headEnd/>
              <a:tailEnd/>
            </a:ln>
          </p:spPr>
          <p:txBody>
            <a:bodyPr lIns="36576" tIns="36576" rIns="36576" bIns="36576"/>
            <a:lstStyle/>
            <a:p>
              <a:endParaRPr lang="en-US"/>
            </a:p>
          </p:txBody>
        </p:sp>
        <p:sp>
          <p:nvSpPr>
            <p:cNvPr id="17457" name="Line 30"/>
            <p:cNvSpPr>
              <a:spLocks noChangeShapeType="1"/>
            </p:cNvSpPr>
            <p:nvPr/>
          </p:nvSpPr>
          <p:spPr bwMode="auto">
            <a:xfrm>
              <a:off x="1426" y="2178"/>
              <a:ext cx="103" cy="38"/>
            </a:xfrm>
            <a:prstGeom prst="line">
              <a:avLst/>
            </a:prstGeom>
            <a:noFill/>
            <a:ln w="12700">
              <a:solidFill>
                <a:srgbClr val="000000"/>
              </a:solidFill>
              <a:round/>
              <a:headEnd/>
              <a:tailEnd/>
            </a:ln>
          </p:spPr>
          <p:txBody>
            <a:bodyPr lIns="36576" tIns="36576" rIns="36576" bIns="36576"/>
            <a:lstStyle/>
            <a:p>
              <a:endParaRPr lang="en-US"/>
            </a:p>
          </p:txBody>
        </p:sp>
      </p:grpSp>
      <p:sp>
        <p:nvSpPr>
          <p:cNvPr id="17423" name="Line 31"/>
          <p:cNvSpPr>
            <a:spLocks noChangeShapeType="1"/>
          </p:cNvSpPr>
          <p:nvPr/>
        </p:nvSpPr>
        <p:spPr bwMode="auto">
          <a:xfrm flipV="1">
            <a:off x="4608513" y="2365375"/>
            <a:ext cx="3843337" cy="0"/>
          </a:xfrm>
          <a:prstGeom prst="line">
            <a:avLst/>
          </a:prstGeom>
          <a:noFill/>
          <a:ln w="25400">
            <a:solidFill>
              <a:srgbClr val="000000"/>
            </a:solidFill>
            <a:round/>
            <a:headEnd/>
            <a:tailEnd/>
          </a:ln>
        </p:spPr>
        <p:txBody>
          <a:bodyPr lIns="36576" tIns="36576" rIns="36576" bIns="36576"/>
          <a:lstStyle/>
          <a:p>
            <a:endParaRPr lang="en-US"/>
          </a:p>
        </p:txBody>
      </p:sp>
      <p:sp>
        <p:nvSpPr>
          <p:cNvPr id="17424" name="Oval 32"/>
          <p:cNvSpPr>
            <a:spLocks noChangeArrowheads="1"/>
          </p:cNvSpPr>
          <p:nvPr/>
        </p:nvSpPr>
        <p:spPr bwMode="auto">
          <a:xfrm>
            <a:off x="4495800" y="2243138"/>
            <a:ext cx="263525" cy="279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425" name="Oval 33"/>
          <p:cNvSpPr>
            <a:spLocks noChangeArrowheads="1"/>
          </p:cNvSpPr>
          <p:nvPr/>
        </p:nvSpPr>
        <p:spPr bwMode="auto">
          <a:xfrm>
            <a:off x="4502150" y="5386388"/>
            <a:ext cx="263525" cy="2809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426" name="Text Box 34"/>
          <p:cNvSpPr txBox="1">
            <a:spLocks noChangeArrowheads="1"/>
          </p:cNvSpPr>
          <p:nvPr/>
        </p:nvSpPr>
        <p:spPr bwMode="auto">
          <a:xfrm>
            <a:off x="4848225" y="2538413"/>
            <a:ext cx="327025" cy="438150"/>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b</a:t>
            </a:r>
            <a:endParaRPr lang="el-GR">
              <a:latin typeface="Tahoma" charset="0"/>
              <a:cs typeface="Tahoma" charset="0"/>
            </a:endParaRPr>
          </a:p>
        </p:txBody>
      </p:sp>
      <p:sp>
        <p:nvSpPr>
          <p:cNvPr id="17427" name="Line 35"/>
          <p:cNvSpPr>
            <a:spLocks noChangeShapeType="1"/>
          </p:cNvSpPr>
          <p:nvPr/>
        </p:nvSpPr>
        <p:spPr bwMode="auto">
          <a:xfrm>
            <a:off x="8428038" y="2390775"/>
            <a:ext cx="0" cy="1333500"/>
          </a:xfrm>
          <a:prstGeom prst="line">
            <a:avLst/>
          </a:prstGeom>
          <a:noFill/>
          <a:ln w="25400">
            <a:solidFill>
              <a:srgbClr val="000000"/>
            </a:solidFill>
            <a:round/>
            <a:headEnd/>
            <a:tailEnd/>
          </a:ln>
        </p:spPr>
        <p:txBody>
          <a:bodyPr lIns="36576" tIns="36576" rIns="36576" bIns="36576"/>
          <a:lstStyle/>
          <a:p>
            <a:endParaRPr lang="en-US"/>
          </a:p>
        </p:txBody>
      </p:sp>
      <p:sp>
        <p:nvSpPr>
          <p:cNvPr id="17428" name="Line 36"/>
          <p:cNvSpPr>
            <a:spLocks noChangeShapeType="1"/>
          </p:cNvSpPr>
          <p:nvPr/>
        </p:nvSpPr>
        <p:spPr bwMode="auto">
          <a:xfrm flipH="1">
            <a:off x="8431213" y="4162425"/>
            <a:ext cx="14287" cy="1387475"/>
          </a:xfrm>
          <a:prstGeom prst="line">
            <a:avLst/>
          </a:prstGeom>
          <a:noFill/>
          <a:ln w="25400">
            <a:solidFill>
              <a:srgbClr val="000000"/>
            </a:solidFill>
            <a:round/>
            <a:headEnd/>
            <a:tailEnd/>
          </a:ln>
        </p:spPr>
        <p:txBody>
          <a:bodyPr lIns="36576" tIns="36576" rIns="36576" bIns="36576"/>
          <a:lstStyle/>
          <a:p>
            <a:endParaRPr lang="en-US"/>
          </a:p>
        </p:txBody>
      </p:sp>
      <p:grpSp>
        <p:nvGrpSpPr>
          <p:cNvPr id="3" name="Group 37"/>
          <p:cNvGrpSpPr>
            <a:grpSpLocks/>
          </p:cNvGrpSpPr>
          <p:nvPr/>
        </p:nvGrpSpPr>
        <p:grpSpPr bwMode="auto">
          <a:xfrm>
            <a:off x="8307388" y="3751263"/>
            <a:ext cx="269875" cy="434975"/>
            <a:chOff x="1416" y="1948"/>
            <a:chExt cx="208" cy="268"/>
          </a:xfrm>
        </p:grpSpPr>
        <p:sp>
          <p:nvSpPr>
            <p:cNvPr id="17444" name="Line 38"/>
            <p:cNvSpPr>
              <a:spLocks noChangeShapeType="1"/>
            </p:cNvSpPr>
            <p:nvPr/>
          </p:nvSpPr>
          <p:spPr bwMode="auto">
            <a:xfrm flipH="1">
              <a:off x="1416" y="2143"/>
              <a:ext cx="206" cy="29"/>
            </a:xfrm>
            <a:prstGeom prst="line">
              <a:avLst/>
            </a:prstGeom>
            <a:noFill/>
            <a:ln w="12700">
              <a:solidFill>
                <a:srgbClr val="000000"/>
              </a:solidFill>
              <a:round/>
              <a:headEnd/>
              <a:tailEnd/>
            </a:ln>
          </p:spPr>
          <p:txBody>
            <a:bodyPr lIns="36576" tIns="36576" rIns="36576" bIns="36576"/>
            <a:lstStyle/>
            <a:p>
              <a:endParaRPr lang="en-US"/>
            </a:p>
          </p:txBody>
        </p:sp>
        <p:sp>
          <p:nvSpPr>
            <p:cNvPr id="17445" name="Line 39"/>
            <p:cNvSpPr>
              <a:spLocks noChangeShapeType="1"/>
            </p:cNvSpPr>
            <p:nvPr/>
          </p:nvSpPr>
          <p:spPr bwMode="auto">
            <a:xfrm>
              <a:off x="1416" y="2097"/>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7446" name="Line 40"/>
            <p:cNvSpPr>
              <a:spLocks noChangeShapeType="1"/>
            </p:cNvSpPr>
            <p:nvPr/>
          </p:nvSpPr>
          <p:spPr bwMode="auto">
            <a:xfrm flipH="1">
              <a:off x="1416" y="2059"/>
              <a:ext cx="206" cy="38"/>
            </a:xfrm>
            <a:prstGeom prst="line">
              <a:avLst/>
            </a:prstGeom>
            <a:noFill/>
            <a:ln w="12700">
              <a:solidFill>
                <a:srgbClr val="000000"/>
              </a:solidFill>
              <a:round/>
              <a:headEnd/>
              <a:tailEnd/>
            </a:ln>
          </p:spPr>
          <p:txBody>
            <a:bodyPr lIns="36576" tIns="36576" rIns="36576" bIns="36576"/>
            <a:lstStyle/>
            <a:p>
              <a:endParaRPr lang="en-US"/>
            </a:p>
          </p:txBody>
        </p:sp>
        <p:sp>
          <p:nvSpPr>
            <p:cNvPr id="17447" name="Line 41"/>
            <p:cNvSpPr>
              <a:spLocks noChangeShapeType="1"/>
            </p:cNvSpPr>
            <p:nvPr/>
          </p:nvSpPr>
          <p:spPr bwMode="auto">
            <a:xfrm>
              <a:off x="1416" y="2022"/>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7448" name="Line 42"/>
            <p:cNvSpPr>
              <a:spLocks noChangeShapeType="1"/>
            </p:cNvSpPr>
            <p:nvPr/>
          </p:nvSpPr>
          <p:spPr bwMode="auto">
            <a:xfrm flipH="1">
              <a:off x="1416" y="1986"/>
              <a:ext cx="206" cy="36"/>
            </a:xfrm>
            <a:prstGeom prst="line">
              <a:avLst/>
            </a:prstGeom>
            <a:noFill/>
            <a:ln w="12700">
              <a:solidFill>
                <a:srgbClr val="000000"/>
              </a:solidFill>
              <a:round/>
              <a:headEnd/>
              <a:tailEnd/>
            </a:ln>
          </p:spPr>
          <p:txBody>
            <a:bodyPr lIns="36576" tIns="36576" rIns="36576" bIns="36576"/>
            <a:lstStyle/>
            <a:p>
              <a:endParaRPr lang="en-US"/>
            </a:p>
          </p:txBody>
        </p:sp>
        <p:sp>
          <p:nvSpPr>
            <p:cNvPr id="17449" name="Line 43"/>
            <p:cNvSpPr>
              <a:spLocks noChangeShapeType="1"/>
            </p:cNvSpPr>
            <p:nvPr/>
          </p:nvSpPr>
          <p:spPr bwMode="auto">
            <a:xfrm>
              <a:off x="1520" y="1948"/>
              <a:ext cx="104" cy="38"/>
            </a:xfrm>
            <a:prstGeom prst="line">
              <a:avLst/>
            </a:prstGeom>
            <a:noFill/>
            <a:ln w="12700">
              <a:solidFill>
                <a:srgbClr val="000000"/>
              </a:solidFill>
              <a:round/>
              <a:headEnd/>
              <a:tailEnd/>
            </a:ln>
          </p:spPr>
          <p:txBody>
            <a:bodyPr lIns="36576" tIns="36576" rIns="36576" bIns="36576"/>
            <a:lstStyle/>
            <a:p>
              <a:endParaRPr lang="en-US"/>
            </a:p>
          </p:txBody>
        </p:sp>
        <p:sp>
          <p:nvSpPr>
            <p:cNvPr id="17450" name="Line 44"/>
            <p:cNvSpPr>
              <a:spLocks noChangeShapeType="1"/>
            </p:cNvSpPr>
            <p:nvPr/>
          </p:nvSpPr>
          <p:spPr bwMode="auto">
            <a:xfrm>
              <a:off x="1426" y="2178"/>
              <a:ext cx="103" cy="38"/>
            </a:xfrm>
            <a:prstGeom prst="line">
              <a:avLst/>
            </a:prstGeom>
            <a:noFill/>
            <a:ln w="12700">
              <a:solidFill>
                <a:srgbClr val="000000"/>
              </a:solidFill>
              <a:round/>
              <a:headEnd/>
              <a:tailEnd/>
            </a:ln>
          </p:spPr>
          <p:txBody>
            <a:bodyPr lIns="36576" tIns="36576" rIns="36576" bIns="36576"/>
            <a:lstStyle/>
            <a:p>
              <a:endParaRPr lang="en-US"/>
            </a:p>
          </p:txBody>
        </p:sp>
      </p:grpSp>
      <p:pic>
        <p:nvPicPr>
          <p:cNvPr id="57424" name="Picture 80" descr="MCj02931100000[1]"/>
          <p:cNvPicPr>
            <a:picLocks noChangeAspect="1" noChangeArrowheads="1"/>
          </p:cNvPicPr>
          <p:nvPr/>
        </p:nvPicPr>
        <p:blipFill>
          <a:blip r:embed="rId2" cstate="print"/>
          <a:srcRect/>
          <a:stretch>
            <a:fillRect/>
          </a:stretch>
        </p:blipFill>
        <p:spPr bwMode="auto">
          <a:xfrm flipH="1">
            <a:off x="1042988" y="1801813"/>
            <a:ext cx="493712" cy="458787"/>
          </a:xfrm>
          <a:prstGeom prst="rect">
            <a:avLst/>
          </a:prstGeom>
          <a:noFill/>
          <a:ln w="9525" algn="ctr">
            <a:noFill/>
            <a:miter lim="800000"/>
            <a:headEnd/>
            <a:tailEnd/>
          </a:ln>
        </p:spPr>
      </p:pic>
      <p:pic>
        <p:nvPicPr>
          <p:cNvPr id="57425" name="Picture 81" descr="MCj02931100000[1]"/>
          <p:cNvPicPr>
            <a:picLocks noChangeAspect="1" noChangeArrowheads="1"/>
          </p:cNvPicPr>
          <p:nvPr/>
        </p:nvPicPr>
        <p:blipFill>
          <a:blip r:embed="rId2" cstate="print"/>
          <a:srcRect/>
          <a:stretch>
            <a:fillRect/>
          </a:stretch>
        </p:blipFill>
        <p:spPr bwMode="auto">
          <a:xfrm flipH="1">
            <a:off x="723900" y="1281113"/>
            <a:ext cx="493713" cy="458787"/>
          </a:xfrm>
          <a:prstGeom prst="rect">
            <a:avLst/>
          </a:prstGeom>
          <a:noFill/>
          <a:ln w="9525" algn="ctr">
            <a:noFill/>
            <a:miter lim="800000"/>
            <a:headEnd/>
            <a:tailEnd/>
          </a:ln>
        </p:spPr>
      </p:pic>
      <p:pic>
        <p:nvPicPr>
          <p:cNvPr id="57426" name="Picture 82" descr="MCj02931100000[1]"/>
          <p:cNvPicPr>
            <a:picLocks noChangeAspect="1" noChangeArrowheads="1"/>
          </p:cNvPicPr>
          <p:nvPr/>
        </p:nvPicPr>
        <p:blipFill>
          <a:blip r:embed="rId2" cstate="print"/>
          <a:srcRect/>
          <a:stretch>
            <a:fillRect/>
          </a:stretch>
        </p:blipFill>
        <p:spPr bwMode="auto">
          <a:xfrm flipH="1">
            <a:off x="1670050" y="1312863"/>
            <a:ext cx="493713" cy="458787"/>
          </a:xfrm>
          <a:prstGeom prst="rect">
            <a:avLst/>
          </a:prstGeom>
          <a:noFill/>
          <a:ln w="9525" algn="ctr">
            <a:noFill/>
            <a:miter lim="800000"/>
            <a:headEnd/>
            <a:tailEnd/>
          </a:ln>
        </p:spPr>
      </p:pic>
      <p:pic>
        <p:nvPicPr>
          <p:cNvPr id="57427" name="Picture 83" descr="MCj02931100000[1]"/>
          <p:cNvPicPr>
            <a:picLocks noChangeAspect="1" noChangeArrowheads="1"/>
          </p:cNvPicPr>
          <p:nvPr/>
        </p:nvPicPr>
        <p:blipFill>
          <a:blip r:embed="rId2" cstate="print"/>
          <a:srcRect/>
          <a:stretch>
            <a:fillRect/>
          </a:stretch>
        </p:blipFill>
        <p:spPr bwMode="auto">
          <a:xfrm flipH="1">
            <a:off x="1649413" y="1801813"/>
            <a:ext cx="493712" cy="458787"/>
          </a:xfrm>
          <a:prstGeom prst="rect">
            <a:avLst/>
          </a:prstGeom>
          <a:noFill/>
          <a:ln w="9525" algn="ctr">
            <a:noFill/>
            <a:miter lim="800000"/>
            <a:headEnd/>
            <a:tailEnd/>
          </a:ln>
        </p:spPr>
      </p:pic>
      <p:pic>
        <p:nvPicPr>
          <p:cNvPr id="57428" name="Picture 84" descr="MCj02931100000[1]"/>
          <p:cNvPicPr>
            <a:picLocks noChangeAspect="1" noChangeArrowheads="1"/>
          </p:cNvPicPr>
          <p:nvPr/>
        </p:nvPicPr>
        <p:blipFill>
          <a:blip r:embed="rId2" cstate="print"/>
          <a:srcRect/>
          <a:stretch>
            <a:fillRect/>
          </a:stretch>
        </p:blipFill>
        <p:spPr bwMode="auto">
          <a:xfrm flipH="1">
            <a:off x="3186113" y="1798638"/>
            <a:ext cx="493712" cy="458787"/>
          </a:xfrm>
          <a:prstGeom prst="rect">
            <a:avLst/>
          </a:prstGeom>
          <a:noFill/>
          <a:ln w="9525" algn="ctr">
            <a:noFill/>
            <a:miter lim="800000"/>
            <a:headEnd/>
            <a:tailEnd/>
          </a:ln>
        </p:spPr>
      </p:pic>
      <p:pic>
        <p:nvPicPr>
          <p:cNvPr id="57429" name="Picture 85" descr="MCj02931100000[1]"/>
          <p:cNvPicPr>
            <a:picLocks noChangeAspect="1" noChangeArrowheads="1"/>
          </p:cNvPicPr>
          <p:nvPr/>
        </p:nvPicPr>
        <p:blipFill>
          <a:blip r:embed="rId2" cstate="print"/>
          <a:srcRect/>
          <a:stretch>
            <a:fillRect/>
          </a:stretch>
        </p:blipFill>
        <p:spPr bwMode="auto">
          <a:xfrm flipH="1">
            <a:off x="3741738" y="1789113"/>
            <a:ext cx="493712" cy="458787"/>
          </a:xfrm>
          <a:prstGeom prst="rect">
            <a:avLst/>
          </a:prstGeom>
          <a:noFill/>
          <a:ln w="9525" algn="ctr">
            <a:noFill/>
            <a:miter lim="800000"/>
            <a:headEnd/>
            <a:tailEnd/>
          </a:ln>
        </p:spPr>
      </p:pic>
      <p:pic>
        <p:nvPicPr>
          <p:cNvPr id="57430" name="Picture 86" descr="MCj02931100000[1]"/>
          <p:cNvPicPr>
            <a:picLocks noChangeAspect="1" noChangeArrowheads="1"/>
          </p:cNvPicPr>
          <p:nvPr/>
        </p:nvPicPr>
        <p:blipFill>
          <a:blip r:embed="rId2" cstate="print"/>
          <a:srcRect/>
          <a:stretch>
            <a:fillRect/>
          </a:stretch>
        </p:blipFill>
        <p:spPr bwMode="auto">
          <a:xfrm flipH="1">
            <a:off x="3422650" y="1268413"/>
            <a:ext cx="493713" cy="458787"/>
          </a:xfrm>
          <a:prstGeom prst="rect">
            <a:avLst/>
          </a:prstGeom>
          <a:noFill/>
          <a:ln w="9525" algn="ctr">
            <a:noFill/>
            <a:miter lim="800000"/>
            <a:headEnd/>
            <a:tailEnd/>
          </a:ln>
        </p:spPr>
      </p:pic>
      <p:pic>
        <p:nvPicPr>
          <p:cNvPr id="57431" name="Picture 87" descr="MCj02931100000[1]"/>
          <p:cNvPicPr>
            <a:picLocks noChangeAspect="1" noChangeArrowheads="1"/>
          </p:cNvPicPr>
          <p:nvPr/>
        </p:nvPicPr>
        <p:blipFill>
          <a:blip r:embed="rId2" cstate="print"/>
          <a:srcRect/>
          <a:stretch>
            <a:fillRect/>
          </a:stretch>
        </p:blipFill>
        <p:spPr bwMode="auto">
          <a:xfrm flipH="1">
            <a:off x="4368800" y="1300163"/>
            <a:ext cx="493713" cy="458787"/>
          </a:xfrm>
          <a:prstGeom prst="rect">
            <a:avLst/>
          </a:prstGeom>
          <a:noFill/>
          <a:ln w="9525" algn="ctr">
            <a:noFill/>
            <a:miter lim="800000"/>
            <a:headEnd/>
            <a:tailEnd/>
          </a:ln>
        </p:spPr>
      </p:pic>
      <p:pic>
        <p:nvPicPr>
          <p:cNvPr id="57432" name="Picture 88" descr="MCj02931100000[1]"/>
          <p:cNvPicPr>
            <a:picLocks noChangeAspect="1" noChangeArrowheads="1"/>
          </p:cNvPicPr>
          <p:nvPr/>
        </p:nvPicPr>
        <p:blipFill>
          <a:blip r:embed="rId2" cstate="print"/>
          <a:srcRect/>
          <a:stretch>
            <a:fillRect/>
          </a:stretch>
        </p:blipFill>
        <p:spPr bwMode="auto">
          <a:xfrm flipH="1">
            <a:off x="4348163" y="1789113"/>
            <a:ext cx="493712" cy="458787"/>
          </a:xfrm>
          <a:prstGeom prst="rect">
            <a:avLst/>
          </a:prstGeom>
          <a:noFill/>
          <a:ln w="9525" algn="ctr">
            <a:noFill/>
            <a:miter lim="800000"/>
            <a:headEnd/>
            <a:tailEnd/>
          </a:ln>
        </p:spPr>
      </p:pic>
      <p:pic>
        <p:nvPicPr>
          <p:cNvPr id="57438" name="Picture 94" descr="MCj02931100000[1]"/>
          <p:cNvPicPr>
            <a:picLocks noChangeAspect="1" noChangeArrowheads="1"/>
          </p:cNvPicPr>
          <p:nvPr/>
        </p:nvPicPr>
        <p:blipFill>
          <a:blip r:embed="rId2" cstate="print"/>
          <a:srcRect/>
          <a:stretch>
            <a:fillRect/>
          </a:stretch>
        </p:blipFill>
        <p:spPr bwMode="auto">
          <a:xfrm flipH="1">
            <a:off x="3201988" y="5761038"/>
            <a:ext cx="493712" cy="458787"/>
          </a:xfrm>
          <a:prstGeom prst="rect">
            <a:avLst/>
          </a:prstGeom>
          <a:noFill/>
          <a:ln w="9525" algn="ctr">
            <a:noFill/>
            <a:miter lim="800000"/>
            <a:headEnd/>
            <a:tailEnd/>
          </a:ln>
        </p:spPr>
      </p:pic>
      <p:pic>
        <p:nvPicPr>
          <p:cNvPr id="57439" name="Picture 95" descr="MCj02931100000[1]"/>
          <p:cNvPicPr>
            <a:picLocks noChangeAspect="1" noChangeArrowheads="1"/>
          </p:cNvPicPr>
          <p:nvPr/>
        </p:nvPicPr>
        <p:blipFill>
          <a:blip r:embed="rId2" cstate="print"/>
          <a:srcRect/>
          <a:stretch>
            <a:fillRect/>
          </a:stretch>
        </p:blipFill>
        <p:spPr bwMode="auto">
          <a:xfrm flipH="1">
            <a:off x="3727450" y="5765800"/>
            <a:ext cx="493713" cy="458788"/>
          </a:xfrm>
          <a:prstGeom prst="rect">
            <a:avLst/>
          </a:prstGeom>
          <a:noFill/>
          <a:ln w="9525" algn="ctr">
            <a:noFill/>
            <a:miter lim="800000"/>
            <a:headEnd/>
            <a:tailEnd/>
          </a:ln>
        </p:spPr>
      </p:pic>
      <p:pic>
        <p:nvPicPr>
          <p:cNvPr id="57440" name="Picture 96" descr="MCj02931100000[1]"/>
          <p:cNvPicPr>
            <a:picLocks noChangeAspect="1" noChangeArrowheads="1"/>
          </p:cNvPicPr>
          <p:nvPr/>
        </p:nvPicPr>
        <p:blipFill>
          <a:blip r:embed="rId2" cstate="print"/>
          <a:srcRect/>
          <a:stretch>
            <a:fillRect/>
          </a:stretch>
        </p:blipFill>
        <p:spPr bwMode="auto">
          <a:xfrm flipH="1">
            <a:off x="3422650" y="5229225"/>
            <a:ext cx="493713" cy="458788"/>
          </a:xfrm>
          <a:prstGeom prst="rect">
            <a:avLst/>
          </a:prstGeom>
          <a:noFill/>
          <a:ln w="9525" algn="ctr">
            <a:noFill/>
            <a:miter lim="800000"/>
            <a:headEnd/>
            <a:tailEnd/>
          </a:ln>
        </p:spPr>
      </p:pic>
      <p:pic>
        <p:nvPicPr>
          <p:cNvPr id="57441" name="Picture 97" descr="MCj02931100000[1]"/>
          <p:cNvPicPr>
            <a:picLocks noChangeAspect="1" noChangeArrowheads="1"/>
          </p:cNvPicPr>
          <p:nvPr/>
        </p:nvPicPr>
        <p:blipFill>
          <a:blip r:embed="rId2" cstate="print"/>
          <a:srcRect/>
          <a:stretch>
            <a:fillRect/>
          </a:stretch>
        </p:blipFill>
        <p:spPr bwMode="auto">
          <a:xfrm flipH="1">
            <a:off x="3995738" y="5273675"/>
            <a:ext cx="493712" cy="458788"/>
          </a:xfrm>
          <a:prstGeom prst="rect">
            <a:avLst/>
          </a:prstGeom>
          <a:noFill/>
          <a:ln w="9525" algn="ctr">
            <a:noFill/>
            <a:miter lim="800000"/>
            <a:headEnd/>
            <a:tailEnd/>
          </a:ln>
        </p:spPr>
      </p:pic>
      <p:pic>
        <p:nvPicPr>
          <p:cNvPr id="57442" name="Picture 98" descr="MCj02931100000[1]"/>
          <p:cNvPicPr>
            <a:picLocks noChangeAspect="1" noChangeArrowheads="1"/>
          </p:cNvPicPr>
          <p:nvPr/>
        </p:nvPicPr>
        <p:blipFill>
          <a:blip r:embed="rId2" cstate="print"/>
          <a:srcRect/>
          <a:stretch>
            <a:fillRect/>
          </a:stretch>
        </p:blipFill>
        <p:spPr bwMode="auto">
          <a:xfrm flipH="1">
            <a:off x="4287838" y="5827713"/>
            <a:ext cx="493712" cy="458787"/>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198 -0.00186 L 0.29514 -0.00186 " pathEditMode="relative" ptsTypes="AA">
                                      <p:cBhvr>
                                        <p:cTn id="6" dur="2000" fill="hold"/>
                                        <p:tgtEl>
                                          <p:spTgt spid="57427"/>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0007 -0.00093 L 0.29757 -0.00093 " pathEditMode="relative" ptsTypes="AA">
                                      <p:cBhvr>
                                        <p:cTn id="8" dur="2000" fill="hold"/>
                                        <p:tgtEl>
                                          <p:spTgt spid="57426"/>
                                        </p:tgtEl>
                                        <p:attrNameLst>
                                          <p:attrName>ppt_x</p:attrName>
                                          <p:attrName>ppt_y</p:attrName>
                                        </p:attrNameLst>
                                      </p:cBhvr>
                                    </p:animMotion>
                                  </p:childTnLst>
                                </p:cTn>
                              </p:par>
                              <p:par>
                                <p:cTn id="9" presetID="0" presetClass="path" presetSubtype="0" accel="50000" decel="50000" fill="hold" nodeType="withEffect">
                                  <p:stCondLst>
                                    <p:cond delay="0"/>
                                  </p:stCondLst>
                                  <p:childTnLst>
                                    <p:animMotion origin="layout" path="M 2.77778E-7 8.88889E-6 L 0.30174 8.88889E-6 " pathEditMode="relative" ptsTypes="AA">
                                      <p:cBhvr>
                                        <p:cTn id="10" dur="2000" fill="hold"/>
                                        <p:tgtEl>
                                          <p:spTgt spid="57424"/>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3.61111E-6 2.22222E-6 L 0.31076 2.22222E-6 " pathEditMode="relative" ptsTypes="AA">
                                      <p:cBhvr>
                                        <p:cTn id="12" dur="2000" fill="hold"/>
                                        <p:tgtEl>
                                          <p:spTgt spid="57425"/>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1.66667E-6 7.77778E-6 L 0.30174 7.77778E-6 " pathEditMode="relative" ptsTypes="AA">
                                      <p:cBhvr>
                                        <p:cTn id="14" dur="2000" fill="hold"/>
                                        <p:tgtEl>
                                          <p:spTgt spid="57352"/>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nodeType="clickEffect">
                                  <p:stCondLst>
                                    <p:cond delay="0"/>
                                  </p:stCondLst>
                                  <p:childTnLst>
                                    <p:animEffect transition="out" filter="dissolve">
                                      <p:cBhvr>
                                        <p:cTn id="18" dur="500"/>
                                        <p:tgtEl>
                                          <p:spTgt spid="57427"/>
                                        </p:tgtEl>
                                      </p:cBhvr>
                                    </p:animEffect>
                                    <p:set>
                                      <p:cBhvr>
                                        <p:cTn id="19" dur="1" fill="hold">
                                          <p:stCondLst>
                                            <p:cond delay="499"/>
                                          </p:stCondLst>
                                        </p:cTn>
                                        <p:tgtEl>
                                          <p:spTgt spid="57427"/>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500"/>
                                        <p:tgtEl>
                                          <p:spTgt spid="57426"/>
                                        </p:tgtEl>
                                      </p:cBhvr>
                                    </p:animEffect>
                                    <p:set>
                                      <p:cBhvr>
                                        <p:cTn id="22" dur="1" fill="hold">
                                          <p:stCondLst>
                                            <p:cond delay="499"/>
                                          </p:stCondLst>
                                        </p:cTn>
                                        <p:tgtEl>
                                          <p:spTgt spid="57426"/>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57425"/>
                                        </p:tgtEl>
                                      </p:cBhvr>
                                    </p:animEffect>
                                    <p:set>
                                      <p:cBhvr>
                                        <p:cTn id="25" dur="1" fill="hold">
                                          <p:stCondLst>
                                            <p:cond delay="499"/>
                                          </p:stCondLst>
                                        </p:cTn>
                                        <p:tgtEl>
                                          <p:spTgt spid="57425"/>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57352"/>
                                        </p:tgtEl>
                                      </p:cBhvr>
                                    </p:animEffect>
                                    <p:set>
                                      <p:cBhvr>
                                        <p:cTn id="28" dur="1" fill="hold">
                                          <p:stCondLst>
                                            <p:cond delay="499"/>
                                          </p:stCondLst>
                                        </p:cTn>
                                        <p:tgtEl>
                                          <p:spTgt spid="57352"/>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500"/>
                                        <p:tgtEl>
                                          <p:spTgt spid="57424"/>
                                        </p:tgtEl>
                                      </p:cBhvr>
                                    </p:animEffect>
                                    <p:set>
                                      <p:cBhvr>
                                        <p:cTn id="31" dur="1" fill="hold">
                                          <p:stCondLst>
                                            <p:cond delay="499"/>
                                          </p:stCondLst>
                                        </p:cTn>
                                        <p:tgtEl>
                                          <p:spTgt spid="57424"/>
                                        </p:tgtEl>
                                        <p:attrNameLst>
                                          <p:attrName>style.visibility</p:attrName>
                                        </p:attrNameLst>
                                      </p:cBhvr>
                                      <p:to>
                                        <p:strVal val="hidden"/>
                                      </p:to>
                                    </p:set>
                                  </p:childTnLst>
                                </p:cTn>
                              </p:par>
                              <p:par>
                                <p:cTn id="32" presetID="1" presetClass="entr" presetSubtype="0" fill="hold" nodeType="withEffect">
                                  <p:stCondLst>
                                    <p:cond delay="0"/>
                                  </p:stCondLst>
                                  <p:childTnLst>
                                    <p:set>
                                      <p:cBhvr>
                                        <p:cTn id="33" dur="1" fill="hold">
                                          <p:stCondLst>
                                            <p:cond delay="0"/>
                                          </p:stCondLst>
                                        </p:cTn>
                                        <p:tgtEl>
                                          <p:spTgt spid="5743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7431"/>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7428"/>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5742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57432"/>
                                        </p:tgtEl>
                                        <p:attrNameLst>
                                          <p:attrName>style.visibility</p:attrName>
                                        </p:attrNameLst>
                                      </p:cBhvr>
                                      <p:to>
                                        <p:strVal val="visible"/>
                                      </p:to>
                                    </p:set>
                                  </p:childTnLst>
                                </p:cTn>
                              </p:par>
                              <p:par>
                                <p:cTn id="42" presetID="0" presetClass="path" presetSubtype="0" accel="50000" decel="50000" fill="hold" nodeType="withEffect">
                                  <p:stCondLst>
                                    <p:cond delay="0"/>
                                  </p:stCondLst>
                                  <p:childTnLst>
                                    <p:animMotion origin="layout" path="M 5.55556E-7 -1.48148E-6 L 0.37708 -1.48148E-6 L 0.37604 0.51389 L -0.03333 0.51389 " pathEditMode="relative" ptsTypes="AAAA">
                                      <p:cBhvr>
                                        <p:cTn id="43" dur="2000" fill="hold"/>
                                        <p:tgtEl>
                                          <p:spTgt spid="57432"/>
                                        </p:tgtEl>
                                        <p:attrNameLst>
                                          <p:attrName>ppt_x</p:attrName>
                                          <p:attrName>ppt_y</p:attrName>
                                        </p:attrNameLst>
                                      </p:cBhvr>
                                    </p:animMotion>
                                  </p:childTnLst>
                                </p:cTn>
                              </p:par>
                              <p:par>
                                <p:cTn id="44" presetID="0" presetClass="path" presetSubtype="0" accel="50000" decel="50000" fill="hold" nodeType="withEffect">
                                  <p:stCondLst>
                                    <p:cond delay="0"/>
                                  </p:stCondLst>
                                  <p:childTnLst>
                                    <p:animMotion origin="layout" path="M -1.94444E-6 3.33333E-6 L 0.44132 3.33333E-6 L 0.44132 0.66088 L -0.01719 0.66088 " pathEditMode="relative" ptsTypes="AAAA">
                                      <p:cBhvr>
                                        <p:cTn id="45" dur="2000" fill="hold"/>
                                        <p:tgtEl>
                                          <p:spTgt spid="57431"/>
                                        </p:tgtEl>
                                        <p:attrNameLst>
                                          <p:attrName>ppt_x</p:attrName>
                                          <p:attrName>ppt_y</p:attrName>
                                        </p:attrNameLst>
                                      </p:cBhvr>
                                    </p:animMotion>
                                  </p:childTnLst>
                                </p:cTn>
                              </p:par>
                              <p:par>
                                <p:cTn id="46" presetID="0" presetClass="path" presetSubtype="0" accel="50000" decel="50000" fill="hold" nodeType="withEffect">
                                  <p:stCondLst>
                                    <p:cond delay="0"/>
                                  </p:stCondLst>
                                  <p:childTnLst>
                                    <p:animMotion origin="layout" path="M 0.01563 0.00185 L 0.0158 0.58078 " pathEditMode="relative" rAng="0" ptsTypes="AA">
                                      <p:cBhvr>
                                        <p:cTn id="47" dur="2000" fill="hold"/>
                                        <p:tgtEl>
                                          <p:spTgt spid="57430"/>
                                        </p:tgtEl>
                                        <p:attrNameLst>
                                          <p:attrName>ppt_x</p:attrName>
                                          <p:attrName>ppt_y</p:attrName>
                                        </p:attrNameLst>
                                      </p:cBhvr>
                                      <p:rCtr x="0" y="289"/>
                                    </p:animMotion>
                                  </p:childTnLst>
                                </p:cTn>
                              </p:par>
                              <p:par>
                                <p:cTn id="48" presetID="0" presetClass="path" presetSubtype="0" accel="50000" decel="50000" fill="hold" nodeType="withEffect">
                                  <p:stCondLst>
                                    <p:cond delay="0"/>
                                  </p:stCondLst>
                                  <p:childTnLst>
                                    <p:animMotion origin="layout" path="M 0 0 L 0.00017 0.57338 " pathEditMode="relative" ptsTypes="AA">
                                      <p:cBhvr>
                                        <p:cTn id="49" dur="2000" fill="hold"/>
                                        <p:tgtEl>
                                          <p:spTgt spid="57428"/>
                                        </p:tgtEl>
                                        <p:attrNameLst>
                                          <p:attrName>ppt_x</p:attrName>
                                          <p:attrName>ppt_y</p:attrName>
                                        </p:attrNameLst>
                                      </p:cBhvr>
                                    </p:animMotion>
                                  </p:childTnLst>
                                </p:cTn>
                              </p:par>
                              <p:par>
                                <p:cTn id="50" presetID="0" presetClass="path" presetSubtype="0" accel="50000" decel="50000" fill="hold" nodeType="withEffect">
                                  <p:stCondLst>
                                    <p:cond delay="0"/>
                                  </p:stCondLst>
                                  <p:childTnLst>
                                    <p:animMotion origin="layout" path="M 0 0 L 0.00017 0.57338 " pathEditMode="relative" ptsTypes="AA">
                                      <p:cBhvr>
                                        <p:cTn id="51" dur="2000" fill="hold"/>
                                        <p:tgtEl>
                                          <p:spTgt spid="57429"/>
                                        </p:tgtEl>
                                        <p:attrNameLst>
                                          <p:attrName>ppt_x</p:attrName>
                                          <p:attrName>ppt_y</p:attrName>
                                        </p:attrNameLst>
                                      </p:cBhvr>
                                    </p:animMotion>
                                  </p:childTnLst>
                                </p:cTn>
                              </p:par>
                            </p:childTnLst>
                          </p:cTn>
                        </p:par>
                      </p:childTnLst>
                    </p:cTn>
                  </p:par>
                  <p:par>
                    <p:cTn id="52" fill="hold">
                      <p:stCondLst>
                        <p:cond delay="indefinite"/>
                      </p:stCondLst>
                      <p:childTnLst>
                        <p:par>
                          <p:cTn id="53" fill="hold">
                            <p:stCondLst>
                              <p:cond delay="0"/>
                            </p:stCondLst>
                            <p:childTnLst>
                              <p:par>
                                <p:cTn id="54" presetID="9" presetClass="exit" presetSubtype="0" fill="hold" nodeType="clickEffect">
                                  <p:stCondLst>
                                    <p:cond delay="0"/>
                                  </p:stCondLst>
                                  <p:childTnLst>
                                    <p:animEffect transition="out" filter="dissolve">
                                      <p:cBhvr>
                                        <p:cTn id="55" dur="500"/>
                                        <p:tgtEl>
                                          <p:spTgt spid="57431"/>
                                        </p:tgtEl>
                                      </p:cBhvr>
                                    </p:animEffect>
                                    <p:set>
                                      <p:cBhvr>
                                        <p:cTn id="56" dur="1" fill="hold">
                                          <p:stCondLst>
                                            <p:cond delay="499"/>
                                          </p:stCondLst>
                                        </p:cTn>
                                        <p:tgtEl>
                                          <p:spTgt spid="57431"/>
                                        </p:tgtEl>
                                        <p:attrNameLst>
                                          <p:attrName>style.visibility</p:attrName>
                                        </p:attrNameLst>
                                      </p:cBhvr>
                                      <p:to>
                                        <p:strVal val="hidden"/>
                                      </p:to>
                                    </p:set>
                                  </p:childTnLst>
                                </p:cTn>
                              </p:par>
                              <p:par>
                                <p:cTn id="57" presetID="9" presetClass="exit" presetSubtype="0" fill="hold" nodeType="withEffect">
                                  <p:stCondLst>
                                    <p:cond delay="0"/>
                                  </p:stCondLst>
                                  <p:childTnLst>
                                    <p:animEffect transition="out" filter="dissolve">
                                      <p:cBhvr>
                                        <p:cTn id="58" dur="500"/>
                                        <p:tgtEl>
                                          <p:spTgt spid="57432"/>
                                        </p:tgtEl>
                                      </p:cBhvr>
                                    </p:animEffect>
                                    <p:set>
                                      <p:cBhvr>
                                        <p:cTn id="59" dur="1" fill="hold">
                                          <p:stCondLst>
                                            <p:cond delay="499"/>
                                          </p:stCondLst>
                                        </p:cTn>
                                        <p:tgtEl>
                                          <p:spTgt spid="57432"/>
                                        </p:tgtEl>
                                        <p:attrNameLst>
                                          <p:attrName>style.visibility</p:attrName>
                                        </p:attrNameLst>
                                      </p:cBhvr>
                                      <p:to>
                                        <p:strVal val="hidden"/>
                                      </p:to>
                                    </p:set>
                                  </p:childTnLst>
                                </p:cTn>
                              </p:par>
                              <p:par>
                                <p:cTn id="60" presetID="9" presetClass="exit" presetSubtype="0" fill="hold" nodeType="withEffect">
                                  <p:stCondLst>
                                    <p:cond delay="0"/>
                                  </p:stCondLst>
                                  <p:childTnLst>
                                    <p:animEffect transition="out" filter="dissolve">
                                      <p:cBhvr>
                                        <p:cTn id="61" dur="500"/>
                                        <p:tgtEl>
                                          <p:spTgt spid="57429"/>
                                        </p:tgtEl>
                                      </p:cBhvr>
                                    </p:animEffect>
                                    <p:set>
                                      <p:cBhvr>
                                        <p:cTn id="62" dur="1" fill="hold">
                                          <p:stCondLst>
                                            <p:cond delay="499"/>
                                          </p:stCondLst>
                                        </p:cTn>
                                        <p:tgtEl>
                                          <p:spTgt spid="57429"/>
                                        </p:tgtEl>
                                        <p:attrNameLst>
                                          <p:attrName>style.visibility</p:attrName>
                                        </p:attrNameLst>
                                      </p:cBhvr>
                                      <p:to>
                                        <p:strVal val="hidden"/>
                                      </p:to>
                                    </p:set>
                                  </p:childTnLst>
                                </p:cTn>
                              </p:par>
                              <p:par>
                                <p:cTn id="63" presetID="9" presetClass="exit" presetSubtype="0" fill="hold" nodeType="withEffect">
                                  <p:stCondLst>
                                    <p:cond delay="0"/>
                                  </p:stCondLst>
                                  <p:childTnLst>
                                    <p:animEffect transition="out" filter="dissolve">
                                      <p:cBhvr>
                                        <p:cTn id="64" dur="500"/>
                                        <p:tgtEl>
                                          <p:spTgt spid="57430"/>
                                        </p:tgtEl>
                                      </p:cBhvr>
                                    </p:animEffect>
                                    <p:set>
                                      <p:cBhvr>
                                        <p:cTn id="65" dur="1" fill="hold">
                                          <p:stCondLst>
                                            <p:cond delay="499"/>
                                          </p:stCondLst>
                                        </p:cTn>
                                        <p:tgtEl>
                                          <p:spTgt spid="57430"/>
                                        </p:tgtEl>
                                        <p:attrNameLst>
                                          <p:attrName>style.visibility</p:attrName>
                                        </p:attrNameLst>
                                      </p:cBhvr>
                                      <p:to>
                                        <p:strVal val="hidden"/>
                                      </p:to>
                                    </p:set>
                                  </p:childTnLst>
                                </p:cTn>
                              </p:par>
                              <p:par>
                                <p:cTn id="66" presetID="9" presetClass="exit" presetSubtype="0" fill="hold" nodeType="withEffect">
                                  <p:stCondLst>
                                    <p:cond delay="0"/>
                                  </p:stCondLst>
                                  <p:childTnLst>
                                    <p:animEffect transition="out" filter="dissolve">
                                      <p:cBhvr>
                                        <p:cTn id="67" dur="500"/>
                                        <p:tgtEl>
                                          <p:spTgt spid="57428"/>
                                        </p:tgtEl>
                                      </p:cBhvr>
                                    </p:animEffect>
                                    <p:set>
                                      <p:cBhvr>
                                        <p:cTn id="68" dur="1" fill="hold">
                                          <p:stCondLst>
                                            <p:cond delay="499"/>
                                          </p:stCondLst>
                                        </p:cTn>
                                        <p:tgtEl>
                                          <p:spTgt spid="57428"/>
                                        </p:tgtEl>
                                        <p:attrNameLst>
                                          <p:attrName>style.visibility</p:attrName>
                                        </p:attrNameLst>
                                      </p:cBhvr>
                                      <p:to>
                                        <p:strVal val="hidden"/>
                                      </p:to>
                                    </p:set>
                                  </p:childTnLst>
                                </p:cTn>
                              </p:par>
                              <p:par>
                                <p:cTn id="69" presetID="1" presetClass="entr" presetSubtype="0" fill="hold" nodeType="withEffect">
                                  <p:stCondLst>
                                    <p:cond delay="0"/>
                                  </p:stCondLst>
                                  <p:childTnLst>
                                    <p:set>
                                      <p:cBhvr>
                                        <p:cTn id="70" dur="1" fill="hold">
                                          <p:stCondLst>
                                            <p:cond delay="0"/>
                                          </p:stCondLst>
                                        </p:cTn>
                                        <p:tgtEl>
                                          <p:spTgt spid="5744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744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74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7439"/>
                                        </p:tgtEl>
                                        <p:attrNameLst>
                                          <p:attrName>style.visibility</p:attrName>
                                        </p:attrNameLst>
                                      </p:cBhvr>
                                      <p:to>
                                        <p:strVal val="visible"/>
                                      </p:to>
                                    </p:set>
                                  </p:childTnLst>
                                </p:cTn>
                              </p:par>
                              <p:par>
                                <p:cTn id="77" presetID="9" presetClass="entr" presetSubtype="0" fill="hold" nodeType="withEffect">
                                  <p:stCondLst>
                                    <p:cond delay="0"/>
                                  </p:stCondLst>
                                  <p:childTnLst>
                                    <p:set>
                                      <p:cBhvr>
                                        <p:cTn id="78" dur="1" fill="hold">
                                          <p:stCondLst>
                                            <p:cond delay="0"/>
                                          </p:stCondLst>
                                        </p:cTn>
                                        <p:tgtEl>
                                          <p:spTgt spid="57442"/>
                                        </p:tgtEl>
                                        <p:attrNameLst>
                                          <p:attrName>style.visibility</p:attrName>
                                        </p:attrNameLst>
                                      </p:cBhvr>
                                      <p:to>
                                        <p:strVal val="visible"/>
                                      </p:to>
                                    </p:set>
                                    <p:animEffect transition="in" filter="dissolve">
                                      <p:cBhvr>
                                        <p:cTn id="79" dur="500"/>
                                        <p:tgtEl>
                                          <p:spTgt spid="57442"/>
                                        </p:tgtEl>
                                      </p:cBhvr>
                                    </p:animEffect>
                                  </p:childTnLst>
                                </p:cTn>
                              </p:par>
                              <p:par>
                                <p:cTn id="80" presetID="1" presetClass="entr" presetSubtype="0" fill="hold" nodeType="withEffect">
                                  <p:stCondLst>
                                    <p:cond delay="0"/>
                                  </p:stCondLst>
                                  <p:childTnLst>
                                    <p:set>
                                      <p:cBhvr>
                                        <p:cTn id="81" dur="1" fill="hold">
                                          <p:stCondLst>
                                            <p:cond delay="0"/>
                                          </p:stCondLst>
                                        </p:cTn>
                                        <p:tgtEl>
                                          <p:spTgt spid="57442"/>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57441"/>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57440"/>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57438"/>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57439"/>
                                        </p:tgtEl>
                                        <p:attrNameLst>
                                          <p:attrName>style.visibility</p:attrName>
                                        </p:attrNameLst>
                                      </p:cBhvr>
                                      <p:to>
                                        <p:strVal val="visible"/>
                                      </p:to>
                                    </p:set>
                                  </p:childTnLst>
                                </p:cTn>
                              </p:par>
                              <p:par>
                                <p:cTn id="90" presetID="0" presetClass="path" presetSubtype="0" accel="50000" decel="50000" fill="hold" nodeType="withEffect">
                                  <p:stCondLst>
                                    <p:cond delay="0"/>
                                  </p:stCondLst>
                                  <p:childTnLst>
                                    <p:animMotion origin="layout" path="M 0 0 L -0.30174 -0.0044 L -0.30174 -0.22893 " pathEditMode="relative" ptsTypes="AAA">
                                      <p:cBhvr>
                                        <p:cTn id="91" dur="2000" fill="hold"/>
                                        <p:tgtEl>
                                          <p:spTgt spid="57442"/>
                                        </p:tgtEl>
                                        <p:attrNameLst>
                                          <p:attrName>ppt_x</p:attrName>
                                          <p:attrName>ppt_y</p:attrName>
                                        </p:attrNameLst>
                                      </p:cBhvr>
                                    </p:animMotion>
                                  </p:childTnLst>
                                </p:cTn>
                              </p:par>
                              <p:par>
                                <p:cTn id="92" presetID="0" presetClass="path" presetSubtype="0" accel="50000" decel="50000" fill="hold" nodeType="withEffect">
                                  <p:stCondLst>
                                    <p:cond delay="0"/>
                                  </p:stCondLst>
                                  <p:childTnLst>
                                    <p:animMotion origin="layout" path="M 0 0 L -0.30174 -0.0044 L -0.30174 -0.22893 " pathEditMode="relative" ptsTypes="AAA">
                                      <p:cBhvr>
                                        <p:cTn id="93" dur="2000" fill="hold"/>
                                        <p:tgtEl>
                                          <p:spTgt spid="57441"/>
                                        </p:tgtEl>
                                        <p:attrNameLst>
                                          <p:attrName>ppt_x</p:attrName>
                                          <p:attrName>ppt_y</p:attrName>
                                        </p:attrNameLst>
                                      </p:cBhvr>
                                    </p:animMotion>
                                  </p:childTnLst>
                                </p:cTn>
                              </p:par>
                              <p:par>
                                <p:cTn id="94" presetID="0" presetClass="path" presetSubtype="0" accel="50000" decel="50000" fill="hold" nodeType="withEffect">
                                  <p:stCondLst>
                                    <p:cond delay="0"/>
                                  </p:stCondLst>
                                  <p:childTnLst>
                                    <p:animMotion origin="layout" path="M 0 0 L -0.30174 -0.0044 L -0.30174 -0.22893 " pathEditMode="relative" ptsTypes="AAA">
                                      <p:cBhvr>
                                        <p:cTn id="95" dur="2000" fill="hold"/>
                                        <p:tgtEl>
                                          <p:spTgt spid="57439"/>
                                        </p:tgtEl>
                                        <p:attrNameLst>
                                          <p:attrName>ppt_x</p:attrName>
                                          <p:attrName>ppt_y</p:attrName>
                                        </p:attrNameLst>
                                      </p:cBhvr>
                                    </p:animMotion>
                                  </p:childTnLst>
                                </p:cTn>
                              </p:par>
                              <p:par>
                                <p:cTn id="96" presetID="0" presetClass="path" presetSubtype="0" accel="50000" decel="50000" fill="hold" nodeType="withEffect">
                                  <p:stCondLst>
                                    <p:cond delay="0"/>
                                  </p:stCondLst>
                                  <p:childTnLst>
                                    <p:animMotion origin="layout" path="M 0 0 L -0.30174 -0.0044 L -0.30174 -0.22893 " pathEditMode="relative" ptsTypes="AAA">
                                      <p:cBhvr>
                                        <p:cTn id="97" dur="2000" fill="hold"/>
                                        <p:tgtEl>
                                          <p:spTgt spid="57438"/>
                                        </p:tgtEl>
                                        <p:attrNameLst>
                                          <p:attrName>ppt_x</p:attrName>
                                          <p:attrName>ppt_y</p:attrName>
                                        </p:attrNameLst>
                                      </p:cBhvr>
                                    </p:animMotion>
                                  </p:childTnLst>
                                </p:cTn>
                              </p:par>
                              <p:par>
                                <p:cTn id="98" presetID="0" presetClass="path" presetSubtype="0" accel="50000" decel="50000" fill="hold" nodeType="withEffect">
                                  <p:stCondLst>
                                    <p:cond delay="0"/>
                                  </p:stCondLst>
                                  <p:childTnLst>
                                    <p:animMotion origin="layout" path="M 0 0 L -0.30174 -0.0044 L -0.30174 -0.22893 " pathEditMode="relative" ptsTypes="AAA">
                                      <p:cBhvr>
                                        <p:cTn id="99" dur="2000" fill="hold"/>
                                        <p:tgtEl>
                                          <p:spTgt spid="5744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33413"/>
            <a:ext cx="7772400" cy="762000"/>
          </a:xfrm>
        </p:spPr>
        <p:txBody>
          <a:bodyPr/>
          <a:lstStyle/>
          <a:p>
            <a:pPr eaLnBrk="1" hangingPunct="1"/>
            <a:r>
              <a:rPr lang="en-US" smtClean="0"/>
              <a:t>Ex:  Parallel Circuit Analysis</a:t>
            </a:r>
          </a:p>
        </p:txBody>
      </p:sp>
      <p:sp>
        <p:nvSpPr>
          <p:cNvPr id="18435" name="Text Box 4"/>
          <p:cNvSpPr txBox="1">
            <a:spLocks noChangeArrowheads="1"/>
          </p:cNvSpPr>
          <p:nvPr/>
        </p:nvSpPr>
        <p:spPr bwMode="auto">
          <a:xfrm>
            <a:off x="5299075" y="2192338"/>
            <a:ext cx="3335338" cy="3292475"/>
          </a:xfrm>
          <a:prstGeom prst="rect">
            <a:avLst/>
          </a:prstGeom>
          <a:noFill/>
          <a:ln w="9525">
            <a:noFill/>
            <a:miter lim="800000"/>
            <a:headEnd/>
            <a:tailEnd/>
          </a:ln>
        </p:spPr>
        <p:txBody>
          <a:bodyPr>
            <a:spAutoFit/>
          </a:bodyPr>
          <a:lstStyle/>
          <a:p>
            <a:pPr>
              <a:spcBef>
                <a:spcPct val="50000"/>
              </a:spcBef>
            </a:pPr>
            <a:r>
              <a:rPr lang="en-US" sz="3000"/>
              <a:t>V</a:t>
            </a:r>
            <a:r>
              <a:rPr lang="en-US" sz="3000" baseline="-25000"/>
              <a:t>ab</a:t>
            </a:r>
            <a:r>
              <a:rPr lang="en-US" sz="3000"/>
              <a:t> = 12V</a:t>
            </a:r>
          </a:p>
          <a:p>
            <a:pPr>
              <a:spcBef>
                <a:spcPct val="50000"/>
              </a:spcBef>
            </a:pPr>
            <a:r>
              <a:rPr lang="en-US" sz="3000"/>
              <a:t>I</a:t>
            </a:r>
            <a:r>
              <a:rPr lang="en-US" sz="3000" baseline="-25000"/>
              <a:t>1</a:t>
            </a:r>
            <a:r>
              <a:rPr lang="en-US" sz="3000"/>
              <a:t> = 	_____</a:t>
            </a:r>
          </a:p>
          <a:p>
            <a:pPr>
              <a:spcBef>
                <a:spcPct val="50000"/>
              </a:spcBef>
            </a:pPr>
            <a:r>
              <a:rPr lang="en-US" sz="3000"/>
              <a:t>I</a:t>
            </a:r>
            <a:r>
              <a:rPr lang="en-US" sz="3000" baseline="-25000"/>
              <a:t>2</a:t>
            </a:r>
            <a:r>
              <a:rPr lang="en-US" sz="3000"/>
              <a:t>= 	_____</a:t>
            </a:r>
          </a:p>
          <a:p>
            <a:pPr>
              <a:spcBef>
                <a:spcPct val="50000"/>
              </a:spcBef>
            </a:pPr>
            <a:r>
              <a:rPr lang="en-US" sz="3000"/>
              <a:t>I</a:t>
            </a:r>
            <a:r>
              <a:rPr lang="en-US" sz="3000" baseline="-25000"/>
              <a:t>3</a:t>
            </a:r>
            <a:r>
              <a:rPr lang="en-US" sz="3000"/>
              <a:t>= 	_____</a:t>
            </a:r>
          </a:p>
          <a:p>
            <a:pPr>
              <a:spcBef>
                <a:spcPct val="50000"/>
              </a:spcBef>
            </a:pPr>
            <a:r>
              <a:rPr lang="en-US" sz="3000"/>
              <a:t>R</a:t>
            </a:r>
            <a:r>
              <a:rPr lang="en-US" sz="3000" baseline="-25000"/>
              <a:t>T</a:t>
            </a:r>
            <a:r>
              <a:rPr lang="en-US" sz="3000"/>
              <a:t> =	_____</a:t>
            </a:r>
          </a:p>
        </p:txBody>
      </p:sp>
      <p:grpSp>
        <p:nvGrpSpPr>
          <p:cNvPr id="2" name="Group 74"/>
          <p:cNvGrpSpPr>
            <a:grpSpLocks/>
          </p:cNvGrpSpPr>
          <p:nvPr/>
        </p:nvGrpSpPr>
        <p:grpSpPr bwMode="auto">
          <a:xfrm>
            <a:off x="263525" y="1665288"/>
            <a:ext cx="4541838" cy="4291012"/>
            <a:chOff x="166" y="1049"/>
            <a:chExt cx="2861" cy="2703"/>
          </a:xfrm>
        </p:grpSpPr>
        <p:grpSp>
          <p:nvGrpSpPr>
            <p:cNvPr id="3" name="Group 65"/>
            <p:cNvGrpSpPr>
              <a:grpSpLocks/>
            </p:cNvGrpSpPr>
            <p:nvPr/>
          </p:nvGrpSpPr>
          <p:grpSpPr bwMode="auto">
            <a:xfrm>
              <a:off x="166" y="1049"/>
              <a:ext cx="2475" cy="2703"/>
              <a:chOff x="192" y="778"/>
              <a:chExt cx="2475" cy="2703"/>
            </a:xfrm>
          </p:grpSpPr>
          <p:sp>
            <p:nvSpPr>
              <p:cNvPr id="18446" name="Text Box 50"/>
              <p:cNvSpPr txBox="1">
                <a:spLocks noChangeArrowheads="1"/>
              </p:cNvSpPr>
              <p:nvPr/>
            </p:nvSpPr>
            <p:spPr bwMode="auto">
              <a:xfrm>
                <a:off x="1743" y="3210"/>
                <a:ext cx="252" cy="271"/>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a</a:t>
                </a:r>
                <a:endParaRPr lang="el-GR">
                  <a:latin typeface="Tahoma" charset="0"/>
                  <a:cs typeface="Tahoma" charset="0"/>
                </a:endParaRPr>
              </a:p>
            </p:txBody>
          </p:sp>
          <p:sp>
            <p:nvSpPr>
              <p:cNvPr id="18447" name="Text Box 3"/>
              <p:cNvSpPr txBox="1">
                <a:spLocks noChangeArrowheads="1"/>
              </p:cNvSpPr>
              <p:nvPr/>
            </p:nvSpPr>
            <p:spPr bwMode="auto">
              <a:xfrm>
                <a:off x="1789" y="1974"/>
                <a:ext cx="470" cy="269"/>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3</a:t>
                </a:r>
                <a:r>
                  <a:rPr lang="el-GR" sz="2000">
                    <a:solidFill>
                      <a:srgbClr val="000000"/>
                    </a:solidFill>
                    <a:latin typeface="Tahoma" charset="0"/>
                    <a:cs typeface="Tahoma" charset="0"/>
                  </a:rPr>
                  <a:t>Ω</a:t>
                </a:r>
                <a:endParaRPr lang="el-GR" sz="2000">
                  <a:latin typeface="Tahoma" charset="0"/>
                  <a:cs typeface="Tahoma" charset="0"/>
                </a:endParaRPr>
              </a:p>
            </p:txBody>
          </p:sp>
          <p:sp>
            <p:nvSpPr>
              <p:cNvPr id="18448" name="Line 9"/>
              <p:cNvSpPr>
                <a:spLocks noChangeShapeType="1"/>
              </p:cNvSpPr>
              <p:nvPr/>
            </p:nvSpPr>
            <p:spPr bwMode="auto">
              <a:xfrm>
                <a:off x="1643" y="1122"/>
                <a:ext cx="0" cy="840"/>
              </a:xfrm>
              <a:prstGeom prst="line">
                <a:avLst/>
              </a:prstGeom>
              <a:noFill/>
              <a:ln w="25400">
                <a:solidFill>
                  <a:srgbClr val="000000"/>
                </a:solidFill>
                <a:round/>
                <a:headEnd/>
                <a:tailEnd/>
              </a:ln>
            </p:spPr>
            <p:txBody>
              <a:bodyPr lIns="36576" tIns="36576" rIns="36576" bIns="36576"/>
              <a:lstStyle/>
              <a:p>
                <a:endParaRPr lang="en-US"/>
              </a:p>
            </p:txBody>
          </p:sp>
          <p:sp>
            <p:nvSpPr>
              <p:cNvPr id="18449" name="Line 22"/>
              <p:cNvSpPr>
                <a:spLocks noChangeShapeType="1"/>
              </p:cNvSpPr>
              <p:nvPr/>
            </p:nvSpPr>
            <p:spPr bwMode="auto">
              <a:xfrm>
                <a:off x="1640" y="2230"/>
                <a:ext cx="8" cy="899"/>
              </a:xfrm>
              <a:prstGeom prst="line">
                <a:avLst/>
              </a:prstGeom>
              <a:noFill/>
              <a:ln w="25400">
                <a:solidFill>
                  <a:srgbClr val="000000"/>
                </a:solidFill>
                <a:round/>
                <a:headEnd/>
                <a:tailEnd/>
              </a:ln>
            </p:spPr>
            <p:txBody>
              <a:bodyPr lIns="36576" tIns="36576" rIns="36576" bIns="36576"/>
              <a:lstStyle/>
              <a:p>
                <a:endParaRPr lang="en-US"/>
              </a:p>
            </p:txBody>
          </p:sp>
          <p:sp>
            <p:nvSpPr>
              <p:cNvPr id="18450" name="Line 24"/>
              <p:cNvSpPr>
                <a:spLocks noChangeShapeType="1"/>
              </p:cNvSpPr>
              <p:nvPr/>
            </p:nvSpPr>
            <p:spPr bwMode="auto">
              <a:xfrm>
                <a:off x="801" y="3109"/>
                <a:ext cx="1763" cy="8"/>
              </a:xfrm>
              <a:prstGeom prst="line">
                <a:avLst/>
              </a:prstGeom>
              <a:noFill/>
              <a:ln w="25400">
                <a:solidFill>
                  <a:srgbClr val="000000"/>
                </a:solidFill>
                <a:round/>
                <a:headEnd/>
                <a:tailEnd/>
              </a:ln>
            </p:spPr>
            <p:txBody>
              <a:bodyPr lIns="36576" tIns="36576" rIns="36576" bIns="36576"/>
              <a:lstStyle/>
              <a:p>
                <a:endParaRPr lang="en-US"/>
              </a:p>
            </p:txBody>
          </p:sp>
          <p:sp>
            <p:nvSpPr>
              <p:cNvPr id="18451" name="Line 25"/>
              <p:cNvSpPr>
                <a:spLocks noChangeShapeType="1"/>
              </p:cNvSpPr>
              <p:nvPr/>
            </p:nvSpPr>
            <p:spPr bwMode="auto">
              <a:xfrm flipV="1">
                <a:off x="814" y="1122"/>
                <a:ext cx="837" cy="0"/>
              </a:xfrm>
              <a:prstGeom prst="line">
                <a:avLst/>
              </a:prstGeom>
              <a:noFill/>
              <a:ln w="25400">
                <a:solidFill>
                  <a:srgbClr val="000000"/>
                </a:solidFill>
                <a:round/>
                <a:headEnd/>
                <a:tailEnd/>
              </a:ln>
            </p:spPr>
            <p:txBody>
              <a:bodyPr lIns="36576" tIns="36576" rIns="36576" bIns="36576"/>
              <a:lstStyle/>
              <a:p>
                <a:endParaRPr lang="en-US"/>
              </a:p>
            </p:txBody>
          </p:sp>
          <p:sp>
            <p:nvSpPr>
              <p:cNvPr id="18452" name="Text Box 26"/>
              <p:cNvSpPr txBox="1">
                <a:spLocks noChangeArrowheads="1"/>
              </p:cNvSpPr>
              <p:nvPr/>
            </p:nvSpPr>
            <p:spPr bwMode="auto">
              <a:xfrm>
                <a:off x="192" y="2014"/>
                <a:ext cx="434" cy="305"/>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12V</a:t>
                </a:r>
                <a:endParaRPr lang="en-US" sz="2000">
                  <a:latin typeface="Times New Roman" pitchFamily="18" charset="0"/>
                </a:endParaRPr>
              </a:p>
            </p:txBody>
          </p:sp>
          <p:sp>
            <p:nvSpPr>
              <p:cNvPr id="18453" name="Line 27"/>
              <p:cNvSpPr>
                <a:spLocks noChangeShapeType="1"/>
              </p:cNvSpPr>
              <p:nvPr/>
            </p:nvSpPr>
            <p:spPr bwMode="auto">
              <a:xfrm>
                <a:off x="633" y="2020"/>
                <a:ext cx="336" cy="0"/>
              </a:xfrm>
              <a:prstGeom prst="line">
                <a:avLst/>
              </a:prstGeom>
              <a:noFill/>
              <a:ln w="25400">
                <a:solidFill>
                  <a:srgbClr val="000000"/>
                </a:solidFill>
                <a:round/>
                <a:headEnd/>
                <a:tailEnd/>
              </a:ln>
            </p:spPr>
            <p:txBody>
              <a:bodyPr lIns="36576" tIns="36576" rIns="36576" bIns="36576"/>
              <a:lstStyle/>
              <a:p>
                <a:endParaRPr lang="en-US"/>
              </a:p>
            </p:txBody>
          </p:sp>
          <p:sp>
            <p:nvSpPr>
              <p:cNvPr id="18454" name="Line 28"/>
              <p:cNvSpPr>
                <a:spLocks noChangeShapeType="1"/>
              </p:cNvSpPr>
              <p:nvPr/>
            </p:nvSpPr>
            <p:spPr bwMode="auto">
              <a:xfrm>
                <a:off x="812" y="1104"/>
                <a:ext cx="0" cy="1312"/>
              </a:xfrm>
              <a:prstGeom prst="line">
                <a:avLst/>
              </a:prstGeom>
              <a:noFill/>
              <a:ln w="25400">
                <a:noFill/>
                <a:round/>
                <a:headEnd/>
                <a:tailEnd/>
              </a:ln>
            </p:spPr>
            <p:txBody>
              <a:bodyPr lIns="36576" tIns="36576" rIns="36576" bIns="36576"/>
              <a:lstStyle/>
              <a:p>
                <a:endParaRPr lang="en-US"/>
              </a:p>
            </p:txBody>
          </p:sp>
          <p:sp>
            <p:nvSpPr>
              <p:cNvPr id="18455" name="Line 29"/>
              <p:cNvSpPr>
                <a:spLocks noChangeShapeType="1"/>
              </p:cNvSpPr>
              <p:nvPr/>
            </p:nvSpPr>
            <p:spPr bwMode="auto">
              <a:xfrm>
                <a:off x="812" y="2233"/>
                <a:ext cx="0" cy="882"/>
              </a:xfrm>
              <a:prstGeom prst="line">
                <a:avLst/>
              </a:prstGeom>
              <a:noFill/>
              <a:ln w="25400">
                <a:solidFill>
                  <a:srgbClr val="000000"/>
                </a:solidFill>
                <a:round/>
                <a:headEnd/>
                <a:tailEnd/>
              </a:ln>
            </p:spPr>
            <p:txBody>
              <a:bodyPr lIns="36576" tIns="36576" rIns="36576" bIns="36576"/>
              <a:lstStyle/>
              <a:p>
                <a:endParaRPr lang="en-US"/>
              </a:p>
            </p:txBody>
          </p:sp>
          <p:sp>
            <p:nvSpPr>
              <p:cNvPr id="18456" name="Line 30"/>
              <p:cNvSpPr>
                <a:spLocks noChangeShapeType="1"/>
              </p:cNvSpPr>
              <p:nvPr/>
            </p:nvSpPr>
            <p:spPr bwMode="auto">
              <a:xfrm>
                <a:off x="750" y="2241"/>
                <a:ext cx="112" cy="0"/>
              </a:xfrm>
              <a:prstGeom prst="line">
                <a:avLst/>
              </a:prstGeom>
              <a:noFill/>
              <a:ln w="25400">
                <a:solidFill>
                  <a:srgbClr val="000000"/>
                </a:solidFill>
                <a:round/>
                <a:headEnd/>
                <a:tailEnd/>
              </a:ln>
            </p:spPr>
            <p:txBody>
              <a:bodyPr lIns="36576" tIns="36576" rIns="36576" bIns="36576"/>
              <a:lstStyle/>
              <a:p>
                <a:endParaRPr lang="en-US"/>
              </a:p>
            </p:txBody>
          </p:sp>
          <p:sp>
            <p:nvSpPr>
              <p:cNvPr id="18457" name="Line 31"/>
              <p:cNvSpPr>
                <a:spLocks noChangeShapeType="1"/>
              </p:cNvSpPr>
              <p:nvPr/>
            </p:nvSpPr>
            <p:spPr bwMode="auto">
              <a:xfrm>
                <a:off x="810" y="1104"/>
                <a:ext cx="0" cy="887"/>
              </a:xfrm>
              <a:prstGeom prst="line">
                <a:avLst/>
              </a:prstGeom>
              <a:noFill/>
              <a:ln w="25400">
                <a:solidFill>
                  <a:srgbClr val="000000"/>
                </a:solidFill>
                <a:round/>
                <a:headEnd/>
                <a:tailEnd/>
              </a:ln>
            </p:spPr>
            <p:txBody>
              <a:bodyPr wrap="none"/>
              <a:lstStyle/>
              <a:p>
                <a:endParaRPr lang="en-US"/>
              </a:p>
            </p:txBody>
          </p:sp>
          <p:grpSp>
            <p:nvGrpSpPr>
              <p:cNvPr id="4" name="Group 53"/>
              <p:cNvGrpSpPr>
                <a:grpSpLocks/>
              </p:cNvGrpSpPr>
              <p:nvPr/>
            </p:nvGrpSpPr>
            <p:grpSpPr bwMode="auto">
              <a:xfrm>
                <a:off x="1553" y="1971"/>
                <a:ext cx="170" cy="273"/>
                <a:chOff x="1416" y="1948"/>
                <a:chExt cx="208" cy="268"/>
              </a:xfrm>
            </p:grpSpPr>
            <p:sp>
              <p:nvSpPr>
                <p:cNvPr id="18473" name="Line 10"/>
                <p:cNvSpPr>
                  <a:spLocks noChangeShapeType="1"/>
                </p:cNvSpPr>
                <p:nvPr/>
              </p:nvSpPr>
              <p:spPr bwMode="auto">
                <a:xfrm flipH="1">
                  <a:off x="1416" y="2143"/>
                  <a:ext cx="206" cy="29"/>
                </a:xfrm>
                <a:prstGeom prst="line">
                  <a:avLst/>
                </a:prstGeom>
                <a:noFill/>
                <a:ln w="12700">
                  <a:solidFill>
                    <a:srgbClr val="000000"/>
                  </a:solidFill>
                  <a:round/>
                  <a:headEnd/>
                  <a:tailEnd/>
                </a:ln>
              </p:spPr>
              <p:txBody>
                <a:bodyPr lIns="36576" tIns="36576" rIns="36576" bIns="36576"/>
                <a:lstStyle/>
                <a:p>
                  <a:endParaRPr lang="en-US"/>
                </a:p>
              </p:txBody>
            </p:sp>
            <p:sp>
              <p:nvSpPr>
                <p:cNvPr id="18474" name="Line 11"/>
                <p:cNvSpPr>
                  <a:spLocks noChangeShapeType="1"/>
                </p:cNvSpPr>
                <p:nvPr/>
              </p:nvSpPr>
              <p:spPr bwMode="auto">
                <a:xfrm>
                  <a:off x="1416" y="2097"/>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8475" name="Line 12"/>
                <p:cNvSpPr>
                  <a:spLocks noChangeShapeType="1"/>
                </p:cNvSpPr>
                <p:nvPr/>
              </p:nvSpPr>
              <p:spPr bwMode="auto">
                <a:xfrm flipH="1">
                  <a:off x="1416" y="2059"/>
                  <a:ext cx="206" cy="38"/>
                </a:xfrm>
                <a:prstGeom prst="line">
                  <a:avLst/>
                </a:prstGeom>
                <a:noFill/>
                <a:ln w="12700">
                  <a:solidFill>
                    <a:srgbClr val="000000"/>
                  </a:solidFill>
                  <a:round/>
                  <a:headEnd/>
                  <a:tailEnd/>
                </a:ln>
              </p:spPr>
              <p:txBody>
                <a:bodyPr lIns="36576" tIns="36576" rIns="36576" bIns="36576"/>
                <a:lstStyle/>
                <a:p>
                  <a:endParaRPr lang="en-US"/>
                </a:p>
              </p:txBody>
            </p:sp>
            <p:sp>
              <p:nvSpPr>
                <p:cNvPr id="18476" name="Line 13"/>
                <p:cNvSpPr>
                  <a:spLocks noChangeShapeType="1"/>
                </p:cNvSpPr>
                <p:nvPr/>
              </p:nvSpPr>
              <p:spPr bwMode="auto">
                <a:xfrm>
                  <a:off x="1416" y="2022"/>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8477" name="Line 14"/>
                <p:cNvSpPr>
                  <a:spLocks noChangeShapeType="1"/>
                </p:cNvSpPr>
                <p:nvPr/>
              </p:nvSpPr>
              <p:spPr bwMode="auto">
                <a:xfrm flipH="1">
                  <a:off x="1416" y="1986"/>
                  <a:ext cx="206" cy="36"/>
                </a:xfrm>
                <a:prstGeom prst="line">
                  <a:avLst/>
                </a:prstGeom>
                <a:noFill/>
                <a:ln w="12700">
                  <a:solidFill>
                    <a:srgbClr val="000000"/>
                  </a:solidFill>
                  <a:round/>
                  <a:headEnd/>
                  <a:tailEnd/>
                </a:ln>
              </p:spPr>
              <p:txBody>
                <a:bodyPr lIns="36576" tIns="36576" rIns="36576" bIns="36576"/>
                <a:lstStyle/>
                <a:p>
                  <a:endParaRPr lang="en-US"/>
                </a:p>
              </p:txBody>
            </p:sp>
            <p:sp>
              <p:nvSpPr>
                <p:cNvPr id="18478" name="Line 15"/>
                <p:cNvSpPr>
                  <a:spLocks noChangeShapeType="1"/>
                </p:cNvSpPr>
                <p:nvPr/>
              </p:nvSpPr>
              <p:spPr bwMode="auto">
                <a:xfrm>
                  <a:off x="1520" y="1948"/>
                  <a:ext cx="104" cy="38"/>
                </a:xfrm>
                <a:prstGeom prst="line">
                  <a:avLst/>
                </a:prstGeom>
                <a:noFill/>
                <a:ln w="12700">
                  <a:solidFill>
                    <a:srgbClr val="000000"/>
                  </a:solidFill>
                  <a:round/>
                  <a:headEnd/>
                  <a:tailEnd/>
                </a:ln>
              </p:spPr>
              <p:txBody>
                <a:bodyPr lIns="36576" tIns="36576" rIns="36576" bIns="36576"/>
                <a:lstStyle/>
                <a:p>
                  <a:endParaRPr lang="en-US"/>
                </a:p>
              </p:txBody>
            </p:sp>
            <p:sp>
              <p:nvSpPr>
                <p:cNvPr id="18479" name="Line 32"/>
                <p:cNvSpPr>
                  <a:spLocks noChangeShapeType="1"/>
                </p:cNvSpPr>
                <p:nvPr/>
              </p:nvSpPr>
              <p:spPr bwMode="auto">
                <a:xfrm>
                  <a:off x="1426" y="2178"/>
                  <a:ext cx="103" cy="38"/>
                </a:xfrm>
                <a:prstGeom prst="line">
                  <a:avLst/>
                </a:prstGeom>
                <a:noFill/>
                <a:ln w="12700">
                  <a:solidFill>
                    <a:srgbClr val="000000"/>
                  </a:solidFill>
                  <a:round/>
                  <a:headEnd/>
                  <a:tailEnd/>
                </a:ln>
              </p:spPr>
              <p:txBody>
                <a:bodyPr lIns="36576" tIns="36576" rIns="36576" bIns="36576"/>
                <a:lstStyle/>
                <a:p>
                  <a:endParaRPr lang="en-US"/>
                </a:p>
              </p:txBody>
            </p:sp>
          </p:grpSp>
          <p:sp>
            <p:nvSpPr>
              <p:cNvPr id="18459" name="Line 34"/>
              <p:cNvSpPr>
                <a:spLocks noChangeShapeType="1"/>
              </p:cNvSpPr>
              <p:nvPr/>
            </p:nvSpPr>
            <p:spPr bwMode="auto">
              <a:xfrm flipV="1">
                <a:off x="1641" y="1126"/>
                <a:ext cx="947" cy="0"/>
              </a:xfrm>
              <a:prstGeom prst="line">
                <a:avLst/>
              </a:prstGeom>
              <a:noFill/>
              <a:ln w="25400">
                <a:solidFill>
                  <a:srgbClr val="000000"/>
                </a:solidFill>
                <a:round/>
                <a:headEnd/>
                <a:tailEnd/>
              </a:ln>
            </p:spPr>
            <p:txBody>
              <a:bodyPr lIns="36576" tIns="36576" rIns="36576" bIns="36576"/>
              <a:lstStyle/>
              <a:p>
                <a:endParaRPr lang="en-US"/>
              </a:p>
            </p:txBody>
          </p:sp>
          <p:sp>
            <p:nvSpPr>
              <p:cNvPr id="18460" name="Oval 44"/>
              <p:cNvSpPr>
                <a:spLocks noChangeArrowheads="1"/>
              </p:cNvSpPr>
              <p:nvPr/>
            </p:nvSpPr>
            <p:spPr bwMode="auto">
              <a:xfrm>
                <a:off x="1562" y="1032"/>
                <a:ext cx="166" cy="17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61" name="Oval 45"/>
              <p:cNvSpPr>
                <a:spLocks noChangeArrowheads="1"/>
              </p:cNvSpPr>
              <p:nvPr/>
            </p:nvSpPr>
            <p:spPr bwMode="auto">
              <a:xfrm>
                <a:off x="1566" y="3012"/>
                <a:ext cx="166" cy="17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62" name="Text Box 47"/>
              <p:cNvSpPr txBox="1">
                <a:spLocks noChangeArrowheads="1"/>
              </p:cNvSpPr>
              <p:nvPr/>
            </p:nvSpPr>
            <p:spPr bwMode="auto">
              <a:xfrm>
                <a:off x="1776" y="778"/>
                <a:ext cx="206" cy="276"/>
              </a:xfrm>
              <a:prstGeom prst="rect">
                <a:avLst/>
              </a:prstGeom>
              <a:solidFill>
                <a:srgbClr val="FFFFFF"/>
              </a:solidFill>
              <a:ln w="0" algn="in">
                <a:noFill/>
                <a:miter lim="800000"/>
                <a:headEnd/>
                <a:tailEnd/>
              </a:ln>
            </p:spPr>
            <p:txBody>
              <a:bodyPr lIns="36195" tIns="36195" rIns="36195" bIns="36195"/>
              <a:lstStyle/>
              <a:p>
                <a:pPr eaLnBrk="1" hangingPunct="1"/>
                <a:r>
                  <a:rPr lang="en-US">
                    <a:solidFill>
                      <a:srgbClr val="000000"/>
                    </a:solidFill>
                    <a:latin typeface="Tahoma" charset="0"/>
                  </a:rPr>
                  <a:t>b</a:t>
                </a:r>
                <a:endParaRPr lang="el-GR">
                  <a:latin typeface="Tahoma" charset="0"/>
                  <a:cs typeface="Tahoma" charset="0"/>
                </a:endParaRPr>
              </a:p>
            </p:txBody>
          </p:sp>
          <p:sp>
            <p:nvSpPr>
              <p:cNvPr id="18463" name="Line 54"/>
              <p:cNvSpPr>
                <a:spLocks noChangeShapeType="1"/>
              </p:cNvSpPr>
              <p:nvPr/>
            </p:nvSpPr>
            <p:spPr bwMode="auto">
              <a:xfrm>
                <a:off x="2573" y="1142"/>
                <a:ext cx="0" cy="840"/>
              </a:xfrm>
              <a:prstGeom prst="line">
                <a:avLst/>
              </a:prstGeom>
              <a:noFill/>
              <a:ln w="25400">
                <a:solidFill>
                  <a:srgbClr val="000000"/>
                </a:solidFill>
                <a:round/>
                <a:headEnd/>
                <a:tailEnd/>
              </a:ln>
            </p:spPr>
            <p:txBody>
              <a:bodyPr lIns="36576" tIns="36576" rIns="36576" bIns="36576"/>
              <a:lstStyle/>
              <a:p>
                <a:endParaRPr lang="en-US"/>
              </a:p>
            </p:txBody>
          </p:sp>
          <p:sp>
            <p:nvSpPr>
              <p:cNvPr id="18464" name="Line 55"/>
              <p:cNvSpPr>
                <a:spLocks noChangeShapeType="1"/>
              </p:cNvSpPr>
              <p:nvPr/>
            </p:nvSpPr>
            <p:spPr bwMode="auto">
              <a:xfrm flipH="1">
                <a:off x="2575" y="2258"/>
                <a:ext cx="9" cy="874"/>
              </a:xfrm>
              <a:prstGeom prst="line">
                <a:avLst/>
              </a:prstGeom>
              <a:noFill/>
              <a:ln w="25400">
                <a:solidFill>
                  <a:srgbClr val="000000"/>
                </a:solidFill>
                <a:round/>
                <a:headEnd/>
                <a:tailEnd/>
              </a:ln>
            </p:spPr>
            <p:txBody>
              <a:bodyPr lIns="36576" tIns="36576" rIns="36576" bIns="36576"/>
              <a:lstStyle/>
              <a:p>
                <a:endParaRPr lang="en-US"/>
              </a:p>
            </p:txBody>
          </p:sp>
          <p:grpSp>
            <p:nvGrpSpPr>
              <p:cNvPr id="5" name="Group 56"/>
              <p:cNvGrpSpPr>
                <a:grpSpLocks/>
              </p:cNvGrpSpPr>
              <p:nvPr/>
            </p:nvGrpSpPr>
            <p:grpSpPr bwMode="auto">
              <a:xfrm>
                <a:off x="2497" y="1999"/>
                <a:ext cx="170" cy="274"/>
                <a:chOff x="1416" y="1948"/>
                <a:chExt cx="208" cy="268"/>
              </a:xfrm>
            </p:grpSpPr>
            <p:sp>
              <p:nvSpPr>
                <p:cNvPr id="18466" name="Line 57"/>
                <p:cNvSpPr>
                  <a:spLocks noChangeShapeType="1"/>
                </p:cNvSpPr>
                <p:nvPr/>
              </p:nvSpPr>
              <p:spPr bwMode="auto">
                <a:xfrm flipH="1">
                  <a:off x="1416" y="2143"/>
                  <a:ext cx="206" cy="29"/>
                </a:xfrm>
                <a:prstGeom prst="line">
                  <a:avLst/>
                </a:prstGeom>
                <a:noFill/>
                <a:ln w="12700">
                  <a:solidFill>
                    <a:srgbClr val="000000"/>
                  </a:solidFill>
                  <a:round/>
                  <a:headEnd/>
                  <a:tailEnd/>
                </a:ln>
              </p:spPr>
              <p:txBody>
                <a:bodyPr lIns="36576" tIns="36576" rIns="36576" bIns="36576"/>
                <a:lstStyle/>
                <a:p>
                  <a:endParaRPr lang="en-US"/>
                </a:p>
              </p:txBody>
            </p:sp>
            <p:sp>
              <p:nvSpPr>
                <p:cNvPr id="18467" name="Line 58"/>
                <p:cNvSpPr>
                  <a:spLocks noChangeShapeType="1"/>
                </p:cNvSpPr>
                <p:nvPr/>
              </p:nvSpPr>
              <p:spPr bwMode="auto">
                <a:xfrm>
                  <a:off x="1416" y="2097"/>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8468" name="Line 59"/>
                <p:cNvSpPr>
                  <a:spLocks noChangeShapeType="1"/>
                </p:cNvSpPr>
                <p:nvPr/>
              </p:nvSpPr>
              <p:spPr bwMode="auto">
                <a:xfrm flipH="1">
                  <a:off x="1416" y="2059"/>
                  <a:ext cx="206" cy="38"/>
                </a:xfrm>
                <a:prstGeom prst="line">
                  <a:avLst/>
                </a:prstGeom>
                <a:noFill/>
                <a:ln w="12700">
                  <a:solidFill>
                    <a:srgbClr val="000000"/>
                  </a:solidFill>
                  <a:round/>
                  <a:headEnd/>
                  <a:tailEnd/>
                </a:ln>
              </p:spPr>
              <p:txBody>
                <a:bodyPr lIns="36576" tIns="36576" rIns="36576" bIns="36576"/>
                <a:lstStyle/>
                <a:p>
                  <a:endParaRPr lang="en-US"/>
                </a:p>
              </p:txBody>
            </p:sp>
            <p:sp>
              <p:nvSpPr>
                <p:cNvPr id="18469" name="Line 60"/>
                <p:cNvSpPr>
                  <a:spLocks noChangeShapeType="1"/>
                </p:cNvSpPr>
                <p:nvPr/>
              </p:nvSpPr>
              <p:spPr bwMode="auto">
                <a:xfrm>
                  <a:off x="1416" y="2022"/>
                  <a:ext cx="206" cy="37"/>
                </a:xfrm>
                <a:prstGeom prst="line">
                  <a:avLst/>
                </a:prstGeom>
                <a:noFill/>
                <a:ln w="12700">
                  <a:solidFill>
                    <a:srgbClr val="000000"/>
                  </a:solidFill>
                  <a:round/>
                  <a:headEnd/>
                  <a:tailEnd/>
                </a:ln>
              </p:spPr>
              <p:txBody>
                <a:bodyPr lIns="36576" tIns="36576" rIns="36576" bIns="36576"/>
                <a:lstStyle/>
                <a:p>
                  <a:endParaRPr lang="en-US"/>
                </a:p>
              </p:txBody>
            </p:sp>
            <p:sp>
              <p:nvSpPr>
                <p:cNvPr id="18470" name="Line 61"/>
                <p:cNvSpPr>
                  <a:spLocks noChangeShapeType="1"/>
                </p:cNvSpPr>
                <p:nvPr/>
              </p:nvSpPr>
              <p:spPr bwMode="auto">
                <a:xfrm flipH="1">
                  <a:off x="1416" y="1986"/>
                  <a:ext cx="206" cy="36"/>
                </a:xfrm>
                <a:prstGeom prst="line">
                  <a:avLst/>
                </a:prstGeom>
                <a:noFill/>
                <a:ln w="12700">
                  <a:solidFill>
                    <a:srgbClr val="000000"/>
                  </a:solidFill>
                  <a:round/>
                  <a:headEnd/>
                  <a:tailEnd/>
                </a:ln>
              </p:spPr>
              <p:txBody>
                <a:bodyPr lIns="36576" tIns="36576" rIns="36576" bIns="36576"/>
                <a:lstStyle/>
                <a:p>
                  <a:endParaRPr lang="en-US"/>
                </a:p>
              </p:txBody>
            </p:sp>
            <p:sp>
              <p:nvSpPr>
                <p:cNvPr id="18471" name="Line 62"/>
                <p:cNvSpPr>
                  <a:spLocks noChangeShapeType="1"/>
                </p:cNvSpPr>
                <p:nvPr/>
              </p:nvSpPr>
              <p:spPr bwMode="auto">
                <a:xfrm>
                  <a:off x="1520" y="1948"/>
                  <a:ext cx="104" cy="38"/>
                </a:xfrm>
                <a:prstGeom prst="line">
                  <a:avLst/>
                </a:prstGeom>
                <a:noFill/>
                <a:ln w="12700">
                  <a:solidFill>
                    <a:srgbClr val="000000"/>
                  </a:solidFill>
                  <a:round/>
                  <a:headEnd/>
                  <a:tailEnd/>
                </a:ln>
              </p:spPr>
              <p:txBody>
                <a:bodyPr lIns="36576" tIns="36576" rIns="36576" bIns="36576"/>
                <a:lstStyle/>
                <a:p>
                  <a:endParaRPr lang="en-US"/>
                </a:p>
              </p:txBody>
            </p:sp>
            <p:sp>
              <p:nvSpPr>
                <p:cNvPr id="18472" name="Line 63"/>
                <p:cNvSpPr>
                  <a:spLocks noChangeShapeType="1"/>
                </p:cNvSpPr>
                <p:nvPr/>
              </p:nvSpPr>
              <p:spPr bwMode="auto">
                <a:xfrm>
                  <a:off x="1426" y="2178"/>
                  <a:ext cx="103" cy="38"/>
                </a:xfrm>
                <a:prstGeom prst="line">
                  <a:avLst/>
                </a:prstGeom>
                <a:noFill/>
                <a:ln w="12700">
                  <a:solidFill>
                    <a:srgbClr val="000000"/>
                  </a:solidFill>
                  <a:round/>
                  <a:headEnd/>
                  <a:tailEnd/>
                </a:ln>
              </p:spPr>
              <p:txBody>
                <a:bodyPr lIns="36576" tIns="36576" rIns="36576" bIns="36576"/>
                <a:lstStyle/>
                <a:p>
                  <a:endParaRPr lang="en-US"/>
                </a:p>
              </p:txBody>
            </p:sp>
          </p:grpSp>
        </p:grpSp>
        <p:sp>
          <p:nvSpPr>
            <p:cNvPr id="18438" name="Text Box 70"/>
            <p:cNvSpPr txBox="1">
              <a:spLocks noChangeArrowheads="1"/>
            </p:cNvSpPr>
            <p:nvPr/>
          </p:nvSpPr>
          <p:spPr bwMode="auto">
            <a:xfrm>
              <a:off x="1070" y="1536"/>
              <a:ext cx="334" cy="305"/>
            </a:xfrm>
            <a:prstGeom prst="rect">
              <a:avLst/>
            </a:prstGeom>
            <a:solidFill>
              <a:srgbClr val="FFFFFF">
                <a:alpha val="0"/>
              </a:srgbClr>
            </a:solidFill>
            <a:ln w="0" algn="in">
              <a:noFill/>
              <a:miter lim="800000"/>
              <a:headEnd/>
              <a:tailEnd/>
            </a:ln>
          </p:spPr>
          <p:txBody>
            <a:bodyPr lIns="36195" tIns="36195" rIns="36195" bIns="36195"/>
            <a:lstStyle/>
            <a:p>
              <a:pPr eaLnBrk="1" hangingPunct="1"/>
              <a:r>
                <a:rPr lang="en-US" sz="2000">
                  <a:solidFill>
                    <a:srgbClr val="000000"/>
                  </a:solidFill>
                  <a:latin typeface="Tahoma" charset="0"/>
                </a:rPr>
                <a:t>I</a:t>
              </a:r>
              <a:r>
                <a:rPr lang="en-US" sz="2000" baseline="-25000">
                  <a:solidFill>
                    <a:srgbClr val="000000"/>
                  </a:solidFill>
                  <a:latin typeface="Tahoma" charset="0"/>
                </a:rPr>
                <a:t>1</a:t>
              </a:r>
              <a:endParaRPr lang="el-GR" sz="2000" baseline="-25000">
                <a:solidFill>
                  <a:srgbClr val="000000"/>
                </a:solidFill>
                <a:latin typeface="Tahoma" charset="0"/>
                <a:cs typeface="Tahoma" charset="0"/>
              </a:endParaRPr>
            </a:p>
          </p:txBody>
        </p:sp>
        <p:grpSp>
          <p:nvGrpSpPr>
            <p:cNvPr id="6" name="Group 73"/>
            <p:cNvGrpSpPr>
              <a:grpSpLocks/>
            </p:cNvGrpSpPr>
            <p:nvPr/>
          </p:nvGrpSpPr>
          <p:grpSpPr bwMode="auto">
            <a:xfrm>
              <a:off x="906" y="1542"/>
              <a:ext cx="2121" cy="1082"/>
              <a:chOff x="906" y="1542"/>
              <a:chExt cx="2121" cy="1082"/>
            </a:xfrm>
          </p:grpSpPr>
          <p:sp>
            <p:nvSpPr>
              <p:cNvPr id="18440" name="Text Box 43"/>
              <p:cNvSpPr txBox="1">
                <a:spLocks noChangeArrowheads="1"/>
              </p:cNvSpPr>
              <p:nvPr/>
            </p:nvSpPr>
            <p:spPr bwMode="auto">
              <a:xfrm>
                <a:off x="2693" y="2245"/>
                <a:ext cx="334" cy="305"/>
              </a:xfrm>
              <a:prstGeom prst="rect">
                <a:avLst/>
              </a:prstGeom>
              <a:solidFill>
                <a:srgbClr val="FFFFFF"/>
              </a:solidFill>
              <a:ln w="0" algn="in">
                <a:noFill/>
                <a:miter lim="800000"/>
                <a:headEnd/>
                <a:tailEnd/>
              </a:ln>
            </p:spPr>
            <p:txBody>
              <a:bodyPr lIns="36195" tIns="36195" rIns="36195" bIns="36195"/>
              <a:lstStyle/>
              <a:p>
                <a:pPr eaLnBrk="1" hangingPunct="1"/>
                <a:r>
                  <a:rPr lang="en-US" sz="2000">
                    <a:solidFill>
                      <a:srgbClr val="000000"/>
                    </a:solidFill>
                    <a:latin typeface="Tahoma" charset="0"/>
                  </a:rPr>
                  <a:t>12</a:t>
                </a:r>
                <a:r>
                  <a:rPr lang="el-GR" sz="2000">
                    <a:solidFill>
                      <a:srgbClr val="000000"/>
                    </a:solidFill>
                    <a:latin typeface="Tahoma" charset="0"/>
                    <a:cs typeface="Tahoma" charset="0"/>
                  </a:rPr>
                  <a:t>Ω</a:t>
                </a:r>
                <a:endParaRPr lang="el-GR" sz="2000">
                  <a:latin typeface="Tahoma" charset="0"/>
                  <a:cs typeface="Tahoma" charset="0"/>
                </a:endParaRPr>
              </a:p>
            </p:txBody>
          </p:sp>
          <p:sp>
            <p:nvSpPr>
              <p:cNvPr id="18441" name="Line 67"/>
              <p:cNvSpPr>
                <a:spLocks noChangeShapeType="1"/>
              </p:cNvSpPr>
              <p:nvPr/>
            </p:nvSpPr>
            <p:spPr bwMode="auto">
              <a:xfrm>
                <a:off x="906" y="1542"/>
                <a:ext cx="517" cy="0"/>
              </a:xfrm>
              <a:prstGeom prst="line">
                <a:avLst/>
              </a:prstGeom>
              <a:noFill/>
              <a:ln w="25400">
                <a:solidFill>
                  <a:schemeClr val="tx1"/>
                </a:solidFill>
                <a:round/>
                <a:headEnd/>
                <a:tailEnd type="triangle" w="lg" len="lg"/>
              </a:ln>
            </p:spPr>
            <p:txBody>
              <a:bodyPr/>
              <a:lstStyle/>
              <a:p>
                <a:endParaRPr lang="en-US"/>
              </a:p>
            </p:txBody>
          </p:sp>
          <p:sp>
            <p:nvSpPr>
              <p:cNvPr id="18442" name="Line 68"/>
              <p:cNvSpPr>
                <a:spLocks noChangeShapeType="1"/>
              </p:cNvSpPr>
              <p:nvPr/>
            </p:nvSpPr>
            <p:spPr bwMode="auto">
              <a:xfrm>
                <a:off x="1460" y="2155"/>
                <a:ext cx="0" cy="441"/>
              </a:xfrm>
              <a:prstGeom prst="line">
                <a:avLst/>
              </a:prstGeom>
              <a:noFill/>
              <a:ln w="25400">
                <a:solidFill>
                  <a:schemeClr val="tx1"/>
                </a:solidFill>
                <a:round/>
                <a:headEnd/>
                <a:tailEnd type="triangle" w="lg" len="lg"/>
              </a:ln>
            </p:spPr>
            <p:txBody>
              <a:bodyPr/>
              <a:lstStyle/>
              <a:p>
                <a:endParaRPr lang="en-US"/>
              </a:p>
            </p:txBody>
          </p:sp>
          <p:sp>
            <p:nvSpPr>
              <p:cNvPr id="18443" name="Line 69"/>
              <p:cNvSpPr>
                <a:spLocks noChangeShapeType="1"/>
              </p:cNvSpPr>
              <p:nvPr/>
            </p:nvSpPr>
            <p:spPr bwMode="auto">
              <a:xfrm>
                <a:off x="2378" y="2183"/>
                <a:ext cx="0" cy="441"/>
              </a:xfrm>
              <a:prstGeom prst="line">
                <a:avLst/>
              </a:prstGeom>
              <a:noFill/>
              <a:ln w="25400">
                <a:solidFill>
                  <a:schemeClr val="tx1"/>
                </a:solidFill>
                <a:round/>
                <a:headEnd/>
                <a:tailEnd type="triangle" w="lg" len="lg"/>
              </a:ln>
            </p:spPr>
            <p:txBody>
              <a:bodyPr/>
              <a:lstStyle/>
              <a:p>
                <a:endParaRPr lang="en-US"/>
              </a:p>
            </p:txBody>
          </p:sp>
          <p:sp>
            <p:nvSpPr>
              <p:cNvPr id="18444" name="Text Box 71"/>
              <p:cNvSpPr txBox="1">
                <a:spLocks noChangeArrowheads="1"/>
              </p:cNvSpPr>
              <p:nvPr/>
            </p:nvSpPr>
            <p:spPr bwMode="auto">
              <a:xfrm>
                <a:off x="1258" y="2166"/>
                <a:ext cx="334" cy="305"/>
              </a:xfrm>
              <a:prstGeom prst="rect">
                <a:avLst/>
              </a:prstGeom>
              <a:solidFill>
                <a:srgbClr val="FFFFFF">
                  <a:alpha val="0"/>
                </a:srgbClr>
              </a:solidFill>
              <a:ln w="0" algn="in">
                <a:noFill/>
                <a:miter lim="800000"/>
                <a:headEnd/>
                <a:tailEnd/>
              </a:ln>
            </p:spPr>
            <p:txBody>
              <a:bodyPr lIns="36195" tIns="36195" rIns="36195" bIns="36195"/>
              <a:lstStyle/>
              <a:p>
                <a:pPr eaLnBrk="1" hangingPunct="1"/>
                <a:r>
                  <a:rPr lang="en-US" sz="2000">
                    <a:solidFill>
                      <a:srgbClr val="000000"/>
                    </a:solidFill>
                    <a:latin typeface="Tahoma" charset="0"/>
                  </a:rPr>
                  <a:t>I</a:t>
                </a:r>
                <a:r>
                  <a:rPr lang="en-US" sz="2000" baseline="-25000">
                    <a:solidFill>
                      <a:srgbClr val="000000"/>
                    </a:solidFill>
                    <a:latin typeface="Tahoma" charset="0"/>
                  </a:rPr>
                  <a:t>2</a:t>
                </a:r>
                <a:endParaRPr lang="el-GR" sz="2000" baseline="-25000">
                  <a:solidFill>
                    <a:srgbClr val="000000"/>
                  </a:solidFill>
                  <a:latin typeface="Tahoma" charset="0"/>
                  <a:cs typeface="Tahoma" charset="0"/>
                </a:endParaRPr>
              </a:p>
            </p:txBody>
          </p:sp>
          <p:sp>
            <p:nvSpPr>
              <p:cNvPr id="18445" name="Text Box 72"/>
              <p:cNvSpPr txBox="1">
                <a:spLocks noChangeArrowheads="1"/>
              </p:cNvSpPr>
              <p:nvPr/>
            </p:nvSpPr>
            <p:spPr bwMode="auto">
              <a:xfrm>
                <a:off x="2168" y="2185"/>
                <a:ext cx="334" cy="305"/>
              </a:xfrm>
              <a:prstGeom prst="rect">
                <a:avLst/>
              </a:prstGeom>
              <a:solidFill>
                <a:srgbClr val="FFFFFF">
                  <a:alpha val="0"/>
                </a:srgbClr>
              </a:solidFill>
              <a:ln w="0" algn="in">
                <a:noFill/>
                <a:miter lim="800000"/>
                <a:headEnd/>
                <a:tailEnd/>
              </a:ln>
            </p:spPr>
            <p:txBody>
              <a:bodyPr lIns="36195" tIns="36195" rIns="36195" bIns="36195"/>
              <a:lstStyle/>
              <a:p>
                <a:pPr eaLnBrk="1" hangingPunct="1"/>
                <a:r>
                  <a:rPr lang="en-US" sz="2000">
                    <a:solidFill>
                      <a:srgbClr val="000000"/>
                    </a:solidFill>
                    <a:latin typeface="Tahoma" charset="0"/>
                  </a:rPr>
                  <a:t>I</a:t>
                </a:r>
                <a:r>
                  <a:rPr lang="en-US" sz="2000" baseline="-25000">
                    <a:solidFill>
                      <a:srgbClr val="000000"/>
                    </a:solidFill>
                    <a:latin typeface="Tahoma" charset="0"/>
                  </a:rPr>
                  <a:t>3</a:t>
                </a:r>
                <a:endParaRPr lang="el-GR" sz="2000" baseline="-25000">
                  <a:solidFill>
                    <a:srgbClr val="000000"/>
                  </a:solidFill>
                  <a:latin typeface="Tahoma" charset="0"/>
                  <a:cs typeface="Tahoma" charset="0"/>
                </a:endParaRPr>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DC vs. AC</a:t>
            </a:r>
          </a:p>
        </p:txBody>
      </p:sp>
      <p:sp>
        <p:nvSpPr>
          <p:cNvPr id="72707" name="Rectangle 3"/>
          <p:cNvSpPr>
            <a:spLocks noGrp="1" noChangeArrowheads="1"/>
          </p:cNvSpPr>
          <p:nvPr>
            <p:ph idx="1"/>
          </p:nvPr>
        </p:nvSpPr>
        <p:spPr/>
        <p:txBody>
          <a:bodyPr/>
          <a:lstStyle/>
          <a:p>
            <a:r>
              <a:rPr lang="en-US"/>
              <a:t>Direct current – the charges always flow in the same direction</a:t>
            </a:r>
          </a:p>
          <a:p>
            <a:endParaRPr lang="en-US"/>
          </a:p>
          <a:p>
            <a:r>
              <a:rPr lang="en-US"/>
              <a:t>Alternating current – the direction of flow changes from moment to moment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z="3200" dirty="0"/>
              <a:t>Complex (Series &amp; Parallel) </a:t>
            </a:r>
            <a:r>
              <a:rPr lang="en-US" sz="3200" dirty="0" smtClean="0"/>
              <a:t>Wiring</a:t>
            </a:r>
            <a:endParaRPr lang="en-US" sz="3200" dirty="0"/>
          </a:p>
        </p:txBody>
      </p:sp>
      <p:sp>
        <p:nvSpPr>
          <p:cNvPr id="151555" name="Rectangle 3"/>
          <p:cNvSpPr>
            <a:spLocks noGrp="1" noChangeArrowheads="1"/>
          </p:cNvSpPr>
          <p:nvPr>
            <p:ph type="body" sz="half" idx="1"/>
          </p:nvPr>
        </p:nvSpPr>
        <p:spPr>
          <a:xfrm>
            <a:off x="1370013" y="1827213"/>
            <a:ext cx="7088187" cy="4114800"/>
          </a:xfrm>
        </p:spPr>
        <p:txBody>
          <a:bodyPr/>
          <a:lstStyle/>
          <a:p>
            <a:r>
              <a:rPr lang="en-US" sz="2500"/>
              <a:t>Simplify the circuit by finding equivalent resistances.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Mini Lab #6</a:t>
            </a:r>
          </a:p>
        </p:txBody>
      </p:sp>
      <p:sp>
        <p:nvSpPr>
          <p:cNvPr id="109571" name="Rectangle 3"/>
          <p:cNvSpPr>
            <a:spLocks noGrp="1" noChangeArrowheads="1"/>
          </p:cNvSpPr>
          <p:nvPr>
            <p:ph idx="1"/>
          </p:nvPr>
        </p:nvSpPr>
        <p:spPr/>
        <p:txBody>
          <a:bodyPr/>
          <a:lstStyle/>
          <a:p>
            <a:r>
              <a:rPr lang="en-US" b="1" i="1"/>
              <a:t>Draw </a:t>
            </a:r>
            <a:r>
              <a:rPr lang="en-US"/>
              <a:t>and </a:t>
            </a:r>
            <a:r>
              <a:rPr lang="en-US" b="1" i="1"/>
              <a:t>build </a:t>
            </a:r>
            <a:r>
              <a:rPr lang="en-US"/>
              <a:t>an arrangement of resistance that uses both parallel and series arrangements for 5 or 6 resistors in your kit. Calculate and then measure the equivalent resistance. Compare the values.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Sample Problem</a:t>
            </a:r>
          </a:p>
        </p:txBody>
      </p:sp>
      <p:sp>
        <p:nvSpPr>
          <p:cNvPr id="111619" name="Rectangle 3"/>
          <p:cNvSpPr>
            <a:spLocks noGrp="1" noChangeArrowheads="1"/>
          </p:cNvSpPr>
          <p:nvPr>
            <p:ph idx="1"/>
          </p:nvPr>
        </p:nvSpPr>
        <p:spPr/>
        <p:txBody>
          <a:bodyPr/>
          <a:lstStyle/>
          <a:p>
            <a:pPr marL="609600" indent="-609600"/>
            <a:r>
              <a:rPr lang="en-US" sz="2500"/>
              <a:t>Draw a circuit containing, in order, (1) a 1.5 V cell, (2) a 100- </a:t>
            </a:r>
            <a:r>
              <a:rPr lang="el-GR" sz="2500"/>
              <a:t>Ω</a:t>
            </a:r>
            <a:r>
              <a:rPr lang="en-US" sz="2500"/>
              <a:t> resistor, (3) a 330 </a:t>
            </a:r>
            <a:r>
              <a:rPr lang="el-GR" sz="2500"/>
              <a:t>Ω</a:t>
            </a:r>
            <a:r>
              <a:rPr lang="en-US" sz="2500"/>
              <a:t> resistor in parallel with a 100 </a:t>
            </a:r>
            <a:r>
              <a:rPr lang="el-GR" sz="2500"/>
              <a:t>Ω</a:t>
            </a:r>
            <a:r>
              <a:rPr lang="en-US" sz="2500"/>
              <a:t> resistor (4) a 560 </a:t>
            </a:r>
            <a:r>
              <a:rPr lang="el-GR" sz="2500"/>
              <a:t>Ω</a:t>
            </a:r>
            <a:r>
              <a:rPr lang="en-US" sz="2500"/>
              <a:t> resistor, and (5) a switch.</a:t>
            </a:r>
          </a:p>
          <a:p>
            <a:pPr marL="609600" indent="-609600">
              <a:buClr>
                <a:schemeClr val="tx1"/>
              </a:buClr>
              <a:buFontTx/>
              <a:buAutoNum type="alphaLcParenR"/>
            </a:pPr>
            <a:r>
              <a:rPr lang="en-US" sz="2500"/>
              <a:t>Calculate the equivalent resistance.</a:t>
            </a:r>
          </a:p>
          <a:p>
            <a:pPr marL="609600" indent="-609600">
              <a:buClr>
                <a:schemeClr val="tx1"/>
              </a:buClr>
              <a:buFontTx/>
              <a:buAutoNum type="alphaLcParenR"/>
            </a:pPr>
            <a:r>
              <a:rPr lang="en-US" sz="2500"/>
              <a:t>Calculate the current through the cell.</a:t>
            </a:r>
          </a:p>
          <a:p>
            <a:pPr marL="609600" indent="-609600">
              <a:buClr>
                <a:schemeClr val="tx1"/>
              </a:buClr>
              <a:buFontTx/>
              <a:buAutoNum type="alphaLcParenR"/>
            </a:pPr>
            <a:r>
              <a:rPr lang="en-US" sz="2500"/>
              <a:t>Calculate the current through the 330 </a:t>
            </a:r>
            <a:r>
              <a:rPr lang="el-GR" sz="2500"/>
              <a:t>Ω</a:t>
            </a:r>
            <a:r>
              <a:rPr lang="en-US" sz="2500"/>
              <a:t> resistor.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7772400" cy="1362075"/>
          </a:xfrm>
        </p:spPr>
        <p:txBody>
          <a:bodyPr/>
          <a:lstStyle/>
          <a:p>
            <a:r>
              <a:rPr lang="en-US" dirty="0" err="1" smtClean="0"/>
              <a:t>CapaciTors</a:t>
            </a:r>
            <a:r>
              <a:rPr lang="en-US" dirty="0" smtClean="0"/>
              <a:t> in Series &amp; Parallel</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sz="3200" dirty="0"/>
              <a:t>Capacitors in Series &amp; </a:t>
            </a:r>
            <a:r>
              <a:rPr lang="en-US" sz="3200" dirty="0" smtClean="0"/>
              <a:t>Parallel</a:t>
            </a:r>
            <a:endParaRPr lang="en-US" sz="3200" dirty="0"/>
          </a:p>
        </p:txBody>
      </p:sp>
      <p:sp>
        <p:nvSpPr>
          <p:cNvPr id="164867" name="Rectangle 3"/>
          <p:cNvSpPr>
            <a:spLocks noGrp="1" noChangeArrowheads="1"/>
          </p:cNvSpPr>
          <p:nvPr>
            <p:ph type="body" sz="half" idx="1"/>
          </p:nvPr>
        </p:nvSpPr>
        <p:spPr>
          <a:xfrm>
            <a:off x="1370013" y="1827213"/>
            <a:ext cx="6402387" cy="4114800"/>
          </a:xfrm>
        </p:spPr>
        <p:txBody>
          <a:bodyPr/>
          <a:lstStyle/>
          <a:p>
            <a:r>
              <a:rPr lang="en-US" sz="2500"/>
              <a:t>For capacitors:</a:t>
            </a:r>
          </a:p>
          <a:p>
            <a:pPr lvl="1">
              <a:buFont typeface="Wingdings" pitchFamily="2" charset="2"/>
              <a:buNone/>
            </a:pPr>
            <a:endParaRPr lang="en-US" sz="2100" i="1"/>
          </a:p>
          <a:p>
            <a:pPr lvl="1">
              <a:buFont typeface="Wingdings" pitchFamily="2" charset="2"/>
              <a:buNone/>
            </a:pPr>
            <a:r>
              <a:rPr lang="en-US" sz="2100" i="1"/>
              <a:t>q</a:t>
            </a:r>
            <a:r>
              <a:rPr lang="en-US" sz="2100"/>
              <a:t> = </a:t>
            </a:r>
            <a:r>
              <a:rPr lang="en-US" sz="2100" i="1"/>
              <a:t>CV</a:t>
            </a:r>
          </a:p>
          <a:p>
            <a:pPr lvl="1">
              <a:buFont typeface="Wingdings" pitchFamily="2" charset="2"/>
              <a:buNone/>
            </a:pPr>
            <a:endParaRPr lang="en-US" sz="2100"/>
          </a:p>
          <a:p>
            <a:pPr lvl="1">
              <a:buFont typeface="Wingdings" pitchFamily="2" charset="2"/>
              <a:buNone/>
            </a:pPr>
            <a:r>
              <a:rPr lang="en-US" sz="2100"/>
              <a:t>E = (1/2)CV</a:t>
            </a:r>
            <a:r>
              <a:rPr lang="en-US" sz="2100" baseline="30000"/>
              <a:t>2</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sz="3200" dirty="0"/>
              <a:t>Capacitors in Series &amp; </a:t>
            </a:r>
            <a:r>
              <a:rPr lang="en-US" sz="3200" dirty="0" smtClean="0"/>
              <a:t>Parallel</a:t>
            </a:r>
            <a:endParaRPr lang="en-US" sz="3200" dirty="0"/>
          </a:p>
        </p:txBody>
      </p:sp>
      <p:sp>
        <p:nvSpPr>
          <p:cNvPr id="164867" name="Rectangle 3"/>
          <p:cNvSpPr>
            <a:spLocks noGrp="1" noChangeArrowheads="1"/>
          </p:cNvSpPr>
          <p:nvPr>
            <p:ph type="body" sz="half" idx="1"/>
          </p:nvPr>
        </p:nvSpPr>
        <p:spPr>
          <a:xfrm>
            <a:off x="1370013" y="1827213"/>
            <a:ext cx="6402387" cy="4114800"/>
          </a:xfrm>
        </p:spPr>
        <p:txBody>
          <a:bodyPr/>
          <a:lstStyle/>
          <a:p>
            <a:r>
              <a:rPr lang="en-US" sz="2500"/>
              <a:t>Remember, </a:t>
            </a:r>
          </a:p>
          <a:p>
            <a:pPr lvl="1"/>
            <a:r>
              <a:rPr lang="en-US" sz="2100" i="1"/>
              <a:t>q</a:t>
            </a:r>
            <a:r>
              <a:rPr lang="en-US" sz="2100"/>
              <a:t> = </a:t>
            </a:r>
            <a:r>
              <a:rPr lang="en-US" sz="2100" i="1"/>
              <a:t>CV</a:t>
            </a:r>
          </a:p>
          <a:p>
            <a:pPr lvl="1"/>
            <a:r>
              <a:rPr lang="en-US" sz="2100"/>
              <a:t>E = (1/2)CV</a:t>
            </a:r>
            <a:r>
              <a:rPr lang="en-US" sz="2100" baseline="30000"/>
              <a:t>2</a:t>
            </a:r>
          </a:p>
          <a:p>
            <a:r>
              <a:rPr lang="en-US" sz="2500"/>
              <a:t>Equivalent capacitance in parallel is given by </a:t>
            </a:r>
          </a:p>
        </p:txBody>
      </p:sp>
      <p:graphicFrame>
        <p:nvGraphicFramePr>
          <p:cNvPr id="164868" name="Object 4"/>
          <p:cNvGraphicFramePr>
            <a:graphicFrameLocks noGrp="1" noChangeAspect="1"/>
          </p:cNvGraphicFramePr>
          <p:nvPr>
            <p:ph sz="half" idx="2"/>
          </p:nvPr>
        </p:nvGraphicFramePr>
        <p:xfrm>
          <a:off x="2590800" y="3962400"/>
          <a:ext cx="3581400" cy="790575"/>
        </p:xfrm>
        <a:graphic>
          <a:graphicData uri="http://schemas.openxmlformats.org/presentationml/2006/ole">
            <mc:AlternateContent xmlns:mc="http://schemas.openxmlformats.org/markup-compatibility/2006">
              <mc:Choice xmlns:v="urn:schemas-microsoft-com:vml" Requires="v">
                <p:oleObj spid="_x0000_s11267" name="Equation" r:id="rId3" imgW="977760" imgH="215640" progId="Equation.3">
                  <p:embed/>
                </p:oleObj>
              </mc:Choice>
              <mc:Fallback>
                <p:oleObj name="Equation" r:id="rId3" imgW="97776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962400"/>
                        <a:ext cx="3581400" cy="790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Capacitors in Parallel</a:t>
            </a:r>
          </a:p>
        </p:txBody>
      </p:sp>
      <p:sp>
        <p:nvSpPr>
          <p:cNvPr id="184323" name="Rectangle 3"/>
          <p:cNvSpPr>
            <a:spLocks noGrp="1" noChangeArrowheads="1"/>
          </p:cNvSpPr>
          <p:nvPr>
            <p:ph idx="1"/>
          </p:nvPr>
        </p:nvSpPr>
        <p:spPr>
          <a:xfrm>
            <a:off x="1370013" y="4572000"/>
            <a:ext cx="7313612" cy="1370013"/>
          </a:xfrm>
        </p:spPr>
        <p:txBody>
          <a:bodyPr/>
          <a:lstStyle/>
          <a:p>
            <a:r>
              <a:rPr lang="en-US"/>
              <a:t>Equivalent capacitance in parallel is given by </a:t>
            </a:r>
          </a:p>
          <a:p>
            <a:endParaRPr lang="en-US"/>
          </a:p>
        </p:txBody>
      </p:sp>
      <p:graphicFrame>
        <p:nvGraphicFramePr>
          <p:cNvPr id="184324" name="Object 4"/>
          <p:cNvGraphicFramePr>
            <a:graphicFrameLocks noChangeAspect="1"/>
          </p:cNvGraphicFramePr>
          <p:nvPr/>
        </p:nvGraphicFramePr>
        <p:xfrm>
          <a:off x="2286000" y="5638800"/>
          <a:ext cx="3860800" cy="790575"/>
        </p:xfrm>
        <a:graphic>
          <a:graphicData uri="http://schemas.openxmlformats.org/presentationml/2006/ole">
            <mc:AlternateContent xmlns:mc="http://schemas.openxmlformats.org/markup-compatibility/2006">
              <mc:Choice xmlns:v="urn:schemas-microsoft-com:vml" Requires="v">
                <p:oleObj spid="_x0000_s7171" name="Equation" r:id="rId4" imgW="1054080" imgH="215640" progId="Equation.3">
                  <p:embed/>
                </p:oleObj>
              </mc:Choice>
              <mc:Fallback>
                <p:oleObj name="Equation" r:id="rId4" imgW="105408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5638800"/>
                        <a:ext cx="3860800" cy="790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84326" name="Picture 6" descr="img_mid_4106"/>
          <p:cNvPicPr>
            <a:picLocks noChangeAspect="1" noChangeArrowheads="1"/>
          </p:cNvPicPr>
          <p:nvPr/>
        </p:nvPicPr>
        <p:blipFill>
          <a:blip r:embed="rId6" cstate="print"/>
          <a:srcRect l="50255" b="2509"/>
          <a:stretch>
            <a:fillRect/>
          </a:stretch>
        </p:blipFill>
        <p:spPr bwMode="auto">
          <a:xfrm>
            <a:off x="1676400" y="1676400"/>
            <a:ext cx="2790825"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blinds(horizontal)">
                                      <p:cBhvr>
                                        <p:cTn id="7" dur="500"/>
                                        <p:tgtEl>
                                          <p:spTgt spid="184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24"/>
                                        </p:tgtEl>
                                        <p:attrNameLst>
                                          <p:attrName>style.visibility</p:attrName>
                                        </p:attrNameLst>
                                      </p:cBhvr>
                                      <p:to>
                                        <p:strVal val="visible"/>
                                      </p:to>
                                    </p:set>
                                    <p:animEffect transition="in" filter="blinds(horizontal)">
                                      <p:cBhvr>
                                        <p:cTn id="12" dur="500"/>
                                        <p:tgtEl>
                                          <p:spTgt spid="184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Capacitors in Series</a:t>
            </a:r>
          </a:p>
        </p:txBody>
      </p:sp>
      <p:sp>
        <p:nvSpPr>
          <p:cNvPr id="166915" name="Rectangle 3"/>
          <p:cNvSpPr>
            <a:spLocks noGrp="1" noChangeArrowheads="1"/>
          </p:cNvSpPr>
          <p:nvPr>
            <p:ph type="body" sz="half" idx="1"/>
          </p:nvPr>
        </p:nvSpPr>
        <p:spPr>
          <a:xfrm>
            <a:off x="1370013" y="1827213"/>
            <a:ext cx="6859587" cy="4114800"/>
          </a:xfrm>
        </p:spPr>
        <p:txBody>
          <a:bodyPr/>
          <a:lstStyle/>
          <a:p>
            <a:r>
              <a:rPr lang="en-US" sz="2500"/>
              <a:t>All capacitors in series, regardless of their capacitances, store the same charge.</a:t>
            </a:r>
          </a:p>
          <a:p>
            <a:r>
              <a:rPr lang="en-US" sz="2500"/>
              <a:t>Why?!</a:t>
            </a:r>
          </a:p>
          <a:p>
            <a:r>
              <a:rPr lang="en-US" sz="2500"/>
              <a:t>Equivalent capacitance in series is given by</a:t>
            </a:r>
          </a:p>
          <a:p>
            <a:endParaRPr lang="en-US" sz="2500"/>
          </a:p>
        </p:txBody>
      </p:sp>
      <p:graphicFrame>
        <p:nvGraphicFramePr>
          <p:cNvPr id="166916" name="Object 4"/>
          <p:cNvGraphicFramePr>
            <a:graphicFrameLocks noGrp="1" noChangeAspect="1"/>
          </p:cNvGraphicFramePr>
          <p:nvPr>
            <p:ph sz="half" idx="2"/>
          </p:nvPr>
        </p:nvGraphicFramePr>
        <p:xfrm>
          <a:off x="3387725" y="4724400"/>
          <a:ext cx="2901950" cy="1092200"/>
        </p:xfrm>
        <a:graphic>
          <a:graphicData uri="http://schemas.openxmlformats.org/presentationml/2006/ole">
            <mc:AlternateContent xmlns:mc="http://schemas.openxmlformats.org/markup-compatibility/2006">
              <mc:Choice xmlns:v="urn:schemas-microsoft-com:vml" Requires="v">
                <p:oleObj spid="_x0000_s12291" name="Equation" r:id="rId3" imgW="1079280" imgH="406080" progId="Equation.3">
                  <p:embed/>
                </p:oleObj>
              </mc:Choice>
              <mc:Fallback>
                <p:oleObj name="Equation" r:id="rId3" imgW="107928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725" y="4724400"/>
                        <a:ext cx="290195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Capacitors in Series</a:t>
            </a:r>
          </a:p>
        </p:txBody>
      </p:sp>
      <p:sp>
        <p:nvSpPr>
          <p:cNvPr id="166915" name="Rectangle 3"/>
          <p:cNvSpPr>
            <a:spLocks noGrp="1" noChangeArrowheads="1"/>
          </p:cNvSpPr>
          <p:nvPr>
            <p:ph type="body" sz="half" idx="1"/>
          </p:nvPr>
        </p:nvSpPr>
        <p:spPr>
          <a:xfrm>
            <a:off x="1143000" y="3429000"/>
            <a:ext cx="7772400" cy="3200400"/>
          </a:xfrm>
        </p:spPr>
        <p:txBody>
          <a:bodyPr/>
          <a:lstStyle/>
          <a:p>
            <a:pPr>
              <a:lnSpc>
                <a:spcPct val="90000"/>
              </a:lnSpc>
            </a:pPr>
            <a:r>
              <a:rPr lang="en-US" sz="2100" dirty="0"/>
              <a:t>Equivalent capacitance in series is given by</a:t>
            </a:r>
          </a:p>
          <a:p>
            <a:pPr>
              <a:lnSpc>
                <a:spcPct val="90000"/>
              </a:lnSpc>
            </a:pPr>
            <a:endParaRPr lang="en-US" sz="2100" dirty="0"/>
          </a:p>
          <a:p>
            <a:pPr>
              <a:lnSpc>
                <a:spcPct val="90000"/>
              </a:lnSpc>
            </a:pPr>
            <a:endParaRPr lang="en-US" sz="2100" dirty="0"/>
          </a:p>
          <a:p>
            <a:pPr>
              <a:lnSpc>
                <a:spcPct val="90000"/>
              </a:lnSpc>
            </a:pPr>
            <a:endParaRPr lang="en-US" sz="2100" dirty="0"/>
          </a:p>
          <a:p>
            <a:pPr>
              <a:lnSpc>
                <a:spcPct val="90000"/>
              </a:lnSpc>
            </a:pPr>
            <a:endParaRPr lang="en-US" sz="2100" dirty="0"/>
          </a:p>
          <a:p>
            <a:pPr>
              <a:lnSpc>
                <a:spcPct val="90000"/>
              </a:lnSpc>
            </a:pPr>
            <a:r>
              <a:rPr lang="en-US" sz="2100" dirty="0"/>
              <a:t>Capacitors in </a:t>
            </a:r>
            <a:r>
              <a:rPr lang="en-US" sz="2100" dirty="0">
                <a:solidFill>
                  <a:srgbClr val="FF0000"/>
                </a:solidFill>
              </a:rPr>
              <a:t>series</a:t>
            </a:r>
            <a:r>
              <a:rPr lang="en-US" sz="2100" dirty="0"/>
              <a:t> all store the same </a:t>
            </a:r>
            <a:r>
              <a:rPr lang="en-US" sz="2100" dirty="0">
                <a:solidFill>
                  <a:srgbClr val="FF0000"/>
                </a:solidFill>
              </a:rPr>
              <a:t>charge</a:t>
            </a:r>
            <a:r>
              <a:rPr lang="en-US" sz="2100" dirty="0" smtClean="0"/>
              <a:t>!</a:t>
            </a:r>
          </a:p>
          <a:p>
            <a:pPr>
              <a:lnSpc>
                <a:spcPct val="90000"/>
              </a:lnSpc>
            </a:pPr>
            <a:r>
              <a:rPr lang="en-US" sz="2100" dirty="0" smtClean="0"/>
              <a:t>Capacitors in </a:t>
            </a:r>
            <a:r>
              <a:rPr lang="en-US" sz="2100" dirty="0" smtClean="0">
                <a:solidFill>
                  <a:srgbClr val="00B050"/>
                </a:solidFill>
              </a:rPr>
              <a:t>parallel</a:t>
            </a:r>
            <a:r>
              <a:rPr lang="en-US" sz="2100" dirty="0" smtClean="0"/>
              <a:t> have the same </a:t>
            </a:r>
            <a:r>
              <a:rPr lang="en-US" sz="2100" dirty="0" smtClean="0">
                <a:solidFill>
                  <a:srgbClr val="00B050"/>
                </a:solidFill>
              </a:rPr>
              <a:t>voltage (KLR)</a:t>
            </a:r>
            <a:r>
              <a:rPr lang="en-US" sz="2100" dirty="0" smtClean="0"/>
              <a:t>!</a:t>
            </a:r>
            <a:endParaRPr lang="en-US" sz="2100" dirty="0"/>
          </a:p>
          <a:p>
            <a:pPr>
              <a:lnSpc>
                <a:spcPct val="90000"/>
              </a:lnSpc>
            </a:pPr>
            <a:endParaRPr lang="en-US" sz="2100" dirty="0"/>
          </a:p>
        </p:txBody>
      </p:sp>
      <p:graphicFrame>
        <p:nvGraphicFramePr>
          <p:cNvPr id="166916" name="Object 4"/>
          <p:cNvGraphicFramePr>
            <a:graphicFrameLocks noGrp="1" noChangeAspect="1"/>
          </p:cNvGraphicFramePr>
          <p:nvPr>
            <p:ph sz="half" idx="2"/>
          </p:nvPr>
        </p:nvGraphicFramePr>
        <p:xfrm>
          <a:off x="3276600" y="3962400"/>
          <a:ext cx="2890838" cy="1092200"/>
        </p:xfrm>
        <a:graphic>
          <a:graphicData uri="http://schemas.openxmlformats.org/presentationml/2006/ole">
            <mc:AlternateContent xmlns:mc="http://schemas.openxmlformats.org/markup-compatibility/2006">
              <mc:Choice xmlns:v="urn:schemas-microsoft-com:vml" Requires="v">
                <p:oleObj spid="_x0000_s8195" name="Equation" r:id="rId4" imgW="1143000" imgH="431640" progId="Equation.3">
                  <p:embed/>
                </p:oleObj>
              </mc:Choice>
              <mc:Fallback>
                <p:oleObj name="Equation" r:id="rId4" imgW="114300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962400"/>
                        <a:ext cx="2890838"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66918" name="Picture 6" descr="img_mid_4106"/>
          <p:cNvPicPr>
            <a:picLocks noChangeAspect="1" noChangeArrowheads="1"/>
          </p:cNvPicPr>
          <p:nvPr/>
        </p:nvPicPr>
        <p:blipFill>
          <a:blip r:embed="rId6" cstate="print"/>
          <a:srcRect r="49745" b="2509"/>
          <a:stretch>
            <a:fillRect/>
          </a:stretch>
        </p:blipFill>
        <p:spPr bwMode="auto">
          <a:xfrm>
            <a:off x="5791200" y="304800"/>
            <a:ext cx="3048000" cy="2800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blinds(horizontal)">
                                      <p:cBhvr>
                                        <p:cTn id="7" dur="500"/>
                                        <p:tgtEl>
                                          <p:spTgt spid="166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6916"/>
                                        </p:tgtEl>
                                        <p:attrNameLst>
                                          <p:attrName>style.visibility</p:attrName>
                                        </p:attrNameLst>
                                      </p:cBhvr>
                                      <p:to>
                                        <p:strVal val="visible"/>
                                      </p:to>
                                    </p:set>
                                    <p:animEffect transition="in" filter="blinds(horizontal)">
                                      <p:cBhvr>
                                        <p:cTn id="12" dur="500"/>
                                        <p:tgtEl>
                                          <p:spTgt spid="1669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6915">
                                            <p:txEl>
                                              <p:pRg st="5" end="5"/>
                                            </p:txEl>
                                          </p:spTgt>
                                        </p:tgtEl>
                                        <p:attrNameLst>
                                          <p:attrName>style.visibility</p:attrName>
                                        </p:attrNameLst>
                                      </p:cBhvr>
                                      <p:to>
                                        <p:strVal val="visible"/>
                                      </p:to>
                                    </p:set>
                                    <p:animEffect transition="in" filter="blinds(horizontal)">
                                      <p:cBhvr>
                                        <p:cTn id="17" dur="500"/>
                                        <p:tgtEl>
                                          <p:spTgt spid="16691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6915">
                                            <p:txEl>
                                              <p:pRg st="6" end="6"/>
                                            </p:txEl>
                                          </p:spTgt>
                                        </p:tgtEl>
                                        <p:attrNameLst>
                                          <p:attrName>style.visibility</p:attrName>
                                        </p:attrNameLst>
                                      </p:cBhvr>
                                      <p:to>
                                        <p:strVal val="visible"/>
                                      </p:to>
                                    </p:set>
                                    <p:animEffect transition="in" filter="blinds(horizontal)">
                                      <p:cBhvr>
                                        <p:cTn id="22" dur="500"/>
                                        <p:tgtEl>
                                          <p:spTgt spid="166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i="1"/>
              <a:t>RC </a:t>
            </a:r>
            <a:r>
              <a:rPr lang="en-US"/>
              <a:t>Circuits (20.13)</a:t>
            </a:r>
          </a:p>
        </p:txBody>
      </p:sp>
      <p:sp>
        <p:nvSpPr>
          <p:cNvPr id="168963" name="Rectangle 3"/>
          <p:cNvSpPr>
            <a:spLocks noGrp="1" noChangeArrowheads="1"/>
          </p:cNvSpPr>
          <p:nvPr>
            <p:ph idx="1"/>
          </p:nvPr>
        </p:nvSpPr>
        <p:spPr/>
        <p:txBody>
          <a:bodyPr/>
          <a:lstStyle/>
          <a:p>
            <a:r>
              <a:rPr lang="en-US"/>
              <a:t>An </a:t>
            </a:r>
            <a:r>
              <a:rPr lang="en-US" i="1"/>
              <a:t>RC</a:t>
            </a:r>
            <a:r>
              <a:rPr lang="en-US"/>
              <a:t> circuit is a circuit with at least one </a:t>
            </a:r>
            <a:r>
              <a:rPr lang="en-US" b="1"/>
              <a:t>r</a:t>
            </a:r>
            <a:r>
              <a:rPr lang="en-US"/>
              <a:t>esistor and at least one </a:t>
            </a:r>
            <a:r>
              <a:rPr lang="en-US" b="1"/>
              <a:t>c</a:t>
            </a:r>
            <a:r>
              <a:rPr lang="en-US"/>
              <a:t>apacitor.</a:t>
            </a:r>
          </a:p>
          <a:p>
            <a:r>
              <a:rPr lang="en-US"/>
              <a:t>When current is allowed to flow, charge builds on the plates until </a:t>
            </a:r>
            <a:r>
              <a:rPr lang="en-US" i="1"/>
              <a:t>q</a:t>
            </a:r>
            <a:r>
              <a:rPr lang="en-US"/>
              <a:t>=</a:t>
            </a:r>
            <a:r>
              <a:rPr lang="en-US" i="1"/>
              <a:t>CV</a:t>
            </a:r>
            <a:r>
              <a:rPr lang="en-US" baseline="-25000"/>
              <a:t>0 </a:t>
            </a:r>
            <a:r>
              <a:rPr lang="en-US"/>
              <a:t>(</a:t>
            </a:r>
            <a:r>
              <a:rPr lang="en-US" i="1"/>
              <a:t>V</a:t>
            </a:r>
            <a:r>
              <a:rPr lang="en-US" baseline="-25000"/>
              <a:t>0</a:t>
            </a:r>
            <a:r>
              <a:rPr lang="en-US"/>
              <a:t> is the battery voltage)</a:t>
            </a:r>
            <a:endParaRPr lang="en-US" baseline="-25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Sample Problem</a:t>
            </a:r>
          </a:p>
        </p:txBody>
      </p:sp>
      <p:sp>
        <p:nvSpPr>
          <p:cNvPr id="5123" name="Rectangle 3"/>
          <p:cNvSpPr>
            <a:spLocks noGrp="1" noChangeArrowheads="1"/>
          </p:cNvSpPr>
          <p:nvPr>
            <p:ph idx="1"/>
          </p:nvPr>
        </p:nvSpPr>
        <p:spPr/>
        <p:txBody>
          <a:bodyPr/>
          <a:lstStyle/>
          <a:p>
            <a:r>
              <a:rPr lang="en-US" sz="2100"/>
              <a:t>How many electrons per hour flow past a point in a circuit if it bears 11.4 mA of direct current?</a:t>
            </a:r>
          </a:p>
          <a:p>
            <a:endParaRPr lang="en-US" sz="2100"/>
          </a:p>
          <a:p>
            <a:endParaRPr lang="en-US" sz="2100"/>
          </a:p>
          <a:p>
            <a:endParaRPr lang="en-US" sz="2100"/>
          </a:p>
          <a:p>
            <a:endParaRPr lang="en-US" sz="2100"/>
          </a:p>
          <a:p>
            <a:pPr>
              <a:buFont typeface="Wingdings" pitchFamily="2" charset="2"/>
              <a:buNone/>
            </a:pPr>
            <a:endParaRPr lang="en-US" sz="21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Charging a Capacitor </a:t>
            </a:r>
          </a:p>
        </p:txBody>
      </p:sp>
      <p:graphicFrame>
        <p:nvGraphicFramePr>
          <p:cNvPr id="169988" name="Object 4"/>
          <p:cNvGraphicFramePr>
            <a:graphicFrameLocks noGrp="1" noChangeAspect="1"/>
          </p:cNvGraphicFramePr>
          <p:nvPr>
            <p:ph sz="quarter" idx="1"/>
          </p:nvPr>
        </p:nvGraphicFramePr>
        <p:xfrm>
          <a:off x="2363788" y="2209800"/>
          <a:ext cx="5080000" cy="1122363"/>
        </p:xfrm>
        <a:graphic>
          <a:graphicData uri="http://schemas.openxmlformats.org/presentationml/2006/ole">
            <mc:AlternateContent xmlns:mc="http://schemas.openxmlformats.org/markup-compatibility/2006">
              <mc:Choice xmlns:v="urn:schemas-microsoft-com:vml" Requires="v">
                <p:oleObj spid="_x0000_s9219" name="Equation" r:id="rId4" imgW="1091880" imgH="241200" progId="Equation.3">
                  <p:embed/>
                </p:oleObj>
              </mc:Choice>
              <mc:Fallback>
                <p:oleObj name="Equation" r:id="rId4" imgW="1091880" imgH="241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3788" y="2209800"/>
                        <a:ext cx="5080000" cy="1122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9991" name="Rectangle 7"/>
          <p:cNvSpPr>
            <a:spLocks noGrp="1" noChangeArrowheads="1"/>
          </p:cNvSpPr>
          <p:nvPr>
            <p:ph type="body" sz="half" idx="3"/>
          </p:nvPr>
        </p:nvSpPr>
        <p:spPr/>
        <p:txBody>
          <a:bodyPr/>
          <a:lstStyle/>
          <a:p>
            <a:pPr>
              <a:lnSpc>
                <a:spcPct val="90000"/>
              </a:lnSpc>
            </a:pPr>
            <a:r>
              <a:rPr lang="en-US" sz="2100"/>
              <a:t>q = charge (C)</a:t>
            </a:r>
          </a:p>
          <a:p>
            <a:pPr>
              <a:lnSpc>
                <a:spcPct val="90000"/>
              </a:lnSpc>
            </a:pPr>
            <a:r>
              <a:rPr lang="en-US" sz="2100"/>
              <a:t>q</a:t>
            </a:r>
            <a:r>
              <a:rPr lang="en-US" sz="2100" baseline="-25000"/>
              <a:t>0 </a:t>
            </a:r>
            <a:r>
              <a:rPr lang="en-US" sz="2100"/>
              <a:t>= equilibrium charge (C)</a:t>
            </a:r>
          </a:p>
          <a:p>
            <a:pPr>
              <a:lnSpc>
                <a:spcPct val="90000"/>
              </a:lnSpc>
            </a:pPr>
            <a:r>
              <a:rPr lang="en-US" sz="2100"/>
              <a:t>e = 2.718…</a:t>
            </a:r>
          </a:p>
          <a:p>
            <a:pPr>
              <a:lnSpc>
                <a:spcPct val="90000"/>
              </a:lnSpc>
            </a:pPr>
            <a:r>
              <a:rPr lang="en-US" sz="2100"/>
              <a:t>t = time (s)</a:t>
            </a:r>
          </a:p>
          <a:p>
            <a:pPr>
              <a:lnSpc>
                <a:spcPct val="90000"/>
              </a:lnSpc>
            </a:pPr>
            <a:r>
              <a:rPr lang="en-US" sz="2100"/>
              <a:t>RC = </a:t>
            </a:r>
            <a:r>
              <a:rPr lang="el-GR">
                <a:latin typeface="Times New Roman" pitchFamily="18" charset="0"/>
              </a:rPr>
              <a:t>τ</a:t>
            </a:r>
            <a:r>
              <a:rPr lang="en-US">
                <a:latin typeface="Times New Roman" pitchFamily="18" charset="0"/>
              </a:rPr>
              <a:t> </a:t>
            </a:r>
            <a:r>
              <a:rPr lang="en-US" sz="2100"/>
              <a:t>=</a:t>
            </a:r>
            <a:r>
              <a:rPr lang="en-US">
                <a:latin typeface="Times New Roman" pitchFamily="18" charset="0"/>
              </a:rPr>
              <a:t> </a:t>
            </a:r>
            <a:r>
              <a:rPr lang="en-US" sz="2100"/>
              <a:t>time constant (s) </a:t>
            </a:r>
            <a:endParaRPr lang="el-GR">
              <a:latin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t>Charging a Capacitor</a:t>
            </a:r>
          </a:p>
        </p:txBody>
      </p:sp>
      <p:sp>
        <p:nvSpPr>
          <p:cNvPr id="186371" name="Rectangle 3"/>
          <p:cNvSpPr>
            <a:spLocks noGrp="1" noChangeArrowheads="1"/>
          </p:cNvSpPr>
          <p:nvPr>
            <p:ph idx="1"/>
          </p:nvPr>
        </p:nvSpPr>
        <p:spPr/>
        <p:txBody>
          <a:bodyPr/>
          <a:lstStyle/>
          <a:p>
            <a:r>
              <a:rPr lang="en-US" sz="2400"/>
              <a:t>Sketch a graph of charge vs. time for the process of charging a capacitor.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t>Discharging a Capacitor</a:t>
            </a:r>
          </a:p>
        </p:txBody>
      </p:sp>
      <p:sp>
        <p:nvSpPr>
          <p:cNvPr id="188419" name="Rectangle 3"/>
          <p:cNvSpPr>
            <a:spLocks noGrp="1" noChangeArrowheads="1"/>
          </p:cNvSpPr>
          <p:nvPr>
            <p:ph idx="1"/>
          </p:nvPr>
        </p:nvSpPr>
        <p:spPr/>
        <p:txBody>
          <a:bodyPr/>
          <a:lstStyle/>
          <a:p>
            <a:r>
              <a:rPr lang="en-US" sz="2400"/>
              <a:t>Sketch a graph of charge vs. time for the process of discharging a capacitor.</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Discharging a Capacitor</a:t>
            </a:r>
          </a:p>
        </p:txBody>
      </p:sp>
      <p:graphicFrame>
        <p:nvGraphicFramePr>
          <p:cNvPr id="173060" name="Object 4"/>
          <p:cNvGraphicFramePr>
            <a:graphicFrameLocks noGrp="1" noChangeAspect="1"/>
          </p:cNvGraphicFramePr>
          <p:nvPr>
            <p:ph sz="half" idx="1"/>
          </p:nvPr>
        </p:nvGraphicFramePr>
        <p:xfrm>
          <a:off x="2286000" y="1990725"/>
          <a:ext cx="3886200" cy="1171575"/>
        </p:xfrm>
        <a:graphic>
          <a:graphicData uri="http://schemas.openxmlformats.org/presentationml/2006/ole">
            <mc:AlternateContent xmlns:mc="http://schemas.openxmlformats.org/markup-compatibility/2006">
              <mc:Choice xmlns:v="urn:schemas-microsoft-com:vml" Requires="v">
                <p:oleObj spid="_x0000_s14339" name="Equation" r:id="rId3" imgW="799920" imgH="241200" progId="Equation.3">
                  <p:embed/>
                </p:oleObj>
              </mc:Choice>
              <mc:Fallback>
                <p:oleObj name="Equation" r:id="rId3" imgW="79992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990725"/>
                        <a:ext cx="3886200"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3062" name="Rectangle 6"/>
          <p:cNvSpPr>
            <a:spLocks noGrp="1" noChangeArrowheads="1"/>
          </p:cNvSpPr>
          <p:nvPr>
            <p:ph type="body" sz="half" idx="2"/>
          </p:nvPr>
        </p:nvSpPr>
        <p:spPr/>
        <p:txBody>
          <a:bodyPr/>
          <a:lstStyle/>
          <a:p>
            <a:r>
              <a:rPr lang="en-US" sz="2500"/>
              <a:t>Small values of the time constant lead to a rapid discharge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Sample Problem</a:t>
            </a:r>
          </a:p>
        </p:txBody>
      </p:sp>
      <p:sp>
        <p:nvSpPr>
          <p:cNvPr id="190467" name="Rectangle 3"/>
          <p:cNvSpPr>
            <a:spLocks noGrp="1" noChangeArrowheads="1"/>
          </p:cNvSpPr>
          <p:nvPr>
            <p:ph idx="1"/>
          </p:nvPr>
        </p:nvSpPr>
        <p:spPr/>
        <p:txBody>
          <a:bodyPr/>
          <a:lstStyle/>
          <a:p>
            <a:r>
              <a:rPr lang="en-US" sz="2000" dirty="0"/>
              <a:t>The circuit in the drawing contains two resistors and two capacitors that are connected to a battery via a switch. When the switch is closed, the capacitors begin to charge up. What is the time constant for the charging process? What is the charge on the capacitor after 0.005 s?</a:t>
            </a:r>
          </a:p>
        </p:txBody>
      </p:sp>
      <p:pic>
        <p:nvPicPr>
          <p:cNvPr id="190469" name="Picture 5" descr="Prob095"/>
          <p:cNvPicPr>
            <a:picLocks noChangeAspect="1" noChangeArrowheads="1"/>
          </p:cNvPicPr>
          <p:nvPr/>
        </p:nvPicPr>
        <p:blipFill>
          <a:blip r:embed="rId3" cstate="print"/>
          <a:srcRect/>
          <a:stretch>
            <a:fillRect/>
          </a:stretch>
        </p:blipFill>
        <p:spPr bwMode="auto">
          <a:xfrm>
            <a:off x="1752600" y="3962400"/>
            <a:ext cx="2667000" cy="2057400"/>
          </a:xfrm>
          <a:prstGeom prst="rect">
            <a:avLst/>
          </a:prstGeom>
          <a:noFill/>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i="1" dirty="0"/>
              <a:t>RC </a:t>
            </a:r>
            <a:r>
              <a:rPr lang="en-US" dirty="0" smtClean="0"/>
              <a:t>Circuits</a:t>
            </a:r>
            <a:endParaRPr lang="en-US" dirty="0"/>
          </a:p>
        </p:txBody>
      </p:sp>
      <p:sp>
        <p:nvSpPr>
          <p:cNvPr id="168963" name="Rectangle 3"/>
          <p:cNvSpPr>
            <a:spLocks noGrp="1" noChangeArrowheads="1"/>
          </p:cNvSpPr>
          <p:nvPr>
            <p:ph idx="1"/>
          </p:nvPr>
        </p:nvSpPr>
        <p:spPr/>
        <p:txBody>
          <a:bodyPr/>
          <a:lstStyle/>
          <a:p>
            <a:r>
              <a:rPr lang="en-US"/>
              <a:t>An </a:t>
            </a:r>
            <a:r>
              <a:rPr lang="en-US" i="1"/>
              <a:t>RC</a:t>
            </a:r>
            <a:r>
              <a:rPr lang="en-US"/>
              <a:t> circuit is a circuit with at least one </a:t>
            </a:r>
            <a:r>
              <a:rPr lang="en-US" b="1"/>
              <a:t>r</a:t>
            </a:r>
            <a:r>
              <a:rPr lang="en-US"/>
              <a:t>esistor and at least one </a:t>
            </a:r>
            <a:r>
              <a:rPr lang="en-US" b="1"/>
              <a:t>c</a:t>
            </a:r>
            <a:r>
              <a:rPr lang="en-US"/>
              <a:t>apacitor.</a:t>
            </a:r>
          </a:p>
          <a:p>
            <a:r>
              <a:rPr lang="en-US"/>
              <a:t>When current is allowed to flow, charge builds on the plates until </a:t>
            </a:r>
            <a:r>
              <a:rPr lang="en-US" i="1"/>
              <a:t>q</a:t>
            </a:r>
            <a:r>
              <a:rPr lang="en-US"/>
              <a:t>=</a:t>
            </a:r>
            <a:r>
              <a:rPr lang="en-US" i="1"/>
              <a:t>CV</a:t>
            </a:r>
            <a:r>
              <a:rPr lang="en-US" baseline="-25000"/>
              <a:t>0 </a:t>
            </a:r>
            <a:r>
              <a:rPr lang="en-US"/>
              <a:t>(</a:t>
            </a:r>
            <a:r>
              <a:rPr lang="en-US" i="1"/>
              <a:t>V</a:t>
            </a:r>
            <a:r>
              <a:rPr lang="en-US" baseline="-25000"/>
              <a:t>0</a:t>
            </a:r>
            <a:r>
              <a:rPr lang="en-US"/>
              <a:t> is the battery voltage)</a:t>
            </a:r>
            <a:endParaRPr lang="en-US" baseline="-25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Conventional Current</a:t>
            </a:r>
          </a:p>
        </p:txBody>
      </p:sp>
      <p:sp>
        <p:nvSpPr>
          <p:cNvPr id="74755" name="Rectangle 3"/>
          <p:cNvSpPr>
            <a:spLocks noGrp="1" noChangeArrowheads="1"/>
          </p:cNvSpPr>
          <p:nvPr>
            <p:ph idx="1"/>
          </p:nvPr>
        </p:nvSpPr>
        <p:spPr/>
        <p:txBody>
          <a:bodyPr/>
          <a:lstStyle/>
          <a:p>
            <a:pPr>
              <a:lnSpc>
                <a:spcPct val="80000"/>
              </a:lnSpc>
            </a:pPr>
            <a:r>
              <a:rPr lang="en-US" sz="2500"/>
              <a:t>We know today that is the electrons that exit the negative terminal of the battery and flow toward the positive terminal.</a:t>
            </a:r>
          </a:p>
          <a:p>
            <a:pPr>
              <a:lnSpc>
                <a:spcPct val="80000"/>
              </a:lnSpc>
              <a:buFont typeface="Wingdings" pitchFamily="2" charset="2"/>
              <a:buNone/>
            </a:pPr>
            <a:endParaRPr lang="en-US" sz="2500"/>
          </a:p>
          <a:p>
            <a:pPr>
              <a:lnSpc>
                <a:spcPct val="80000"/>
              </a:lnSpc>
              <a:buFont typeface="Wingdings" pitchFamily="2" charset="2"/>
              <a:buNone/>
            </a:pPr>
            <a:r>
              <a:rPr lang="en-US" sz="2500"/>
              <a:t>HOWEVER…</a:t>
            </a:r>
          </a:p>
          <a:p>
            <a:pPr>
              <a:lnSpc>
                <a:spcPct val="80000"/>
              </a:lnSpc>
            </a:pPr>
            <a:r>
              <a:rPr lang="en-US" sz="2500"/>
              <a:t>Historically, it was thought that the positive charges flowed from positive to negative. This direction of flow is called </a:t>
            </a:r>
            <a:r>
              <a:rPr lang="en-US" sz="2500" i="1"/>
              <a:t>conventional current </a:t>
            </a:r>
            <a:r>
              <a:rPr lang="en-US" sz="2500"/>
              <a:t>and is what is used. </a:t>
            </a:r>
          </a:p>
          <a:p>
            <a:pPr>
              <a:lnSpc>
                <a:spcPct val="80000"/>
              </a:lnSpc>
            </a:pPr>
            <a:r>
              <a:rPr lang="en-US" sz="2500"/>
              <a:t>This is in the direction of higher potential to lower potential.</a:t>
            </a:r>
          </a:p>
          <a:p>
            <a:pPr>
              <a:lnSpc>
                <a:spcPct val="80000"/>
              </a:lnSpc>
            </a:pPr>
            <a:endParaRPr lang="en-US" sz="2500" i="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a:t>Ohm’s </a:t>
            </a:r>
            <a:r>
              <a:rPr lang="en-US" dirty="0" smtClean="0"/>
              <a:t>Law</a:t>
            </a:r>
            <a:endParaRPr lang="en-US" dirty="0"/>
          </a:p>
        </p:txBody>
      </p:sp>
      <p:sp>
        <p:nvSpPr>
          <p:cNvPr id="81923" name="Rectangle 3"/>
          <p:cNvSpPr>
            <a:spLocks noGrp="1" noChangeArrowheads="1"/>
          </p:cNvSpPr>
          <p:nvPr>
            <p:ph type="body" sz="half" idx="1"/>
          </p:nvPr>
        </p:nvSpPr>
        <p:spPr>
          <a:xfrm>
            <a:off x="1370013" y="1827213"/>
            <a:ext cx="6635750" cy="4114800"/>
          </a:xfrm>
        </p:spPr>
        <p:txBody>
          <a:bodyPr/>
          <a:lstStyle/>
          <a:p>
            <a:r>
              <a:rPr lang="en-US" sz="2500"/>
              <a:t>Current is directly proportional to voltage and inversely proportional to resistance.</a:t>
            </a:r>
          </a:p>
          <a:p>
            <a:pPr lvl="1"/>
            <a:r>
              <a:rPr lang="en-US" sz="2100"/>
              <a:t>Greater voltage differences give a greater current</a:t>
            </a:r>
          </a:p>
          <a:p>
            <a:pPr lvl="1"/>
            <a:r>
              <a:rPr lang="en-US" sz="2100"/>
              <a:t>Greater resistance gives a lower current</a:t>
            </a:r>
          </a:p>
        </p:txBody>
      </p:sp>
      <p:graphicFrame>
        <p:nvGraphicFramePr>
          <p:cNvPr id="81924" name="Object 4"/>
          <p:cNvGraphicFramePr>
            <a:graphicFrameLocks noGrp="1" noChangeAspect="1"/>
          </p:cNvGraphicFramePr>
          <p:nvPr>
            <p:ph sz="half" idx="2"/>
          </p:nvPr>
        </p:nvGraphicFramePr>
        <p:xfrm>
          <a:off x="3740150" y="4200525"/>
          <a:ext cx="1625600" cy="1574800"/>
        </p:xfrm>
        <a:graphic>
          <a:graphicData uri="http://schemas.openxmlformats.org/presentationml/2006/ole">
            <mc:AlternateContent xmlns:mc="http://schemas.openxmlformats.org/markup-compatibility/2006">
              <mc:Choice xmlns:v="urn:schemas-microsoft-com:vml" Requires="v">
                <p:oleObj spid="_x0000_s2051" name="Equation" r:id="rId4" imgW="406080" imgH="393480" progId="Equation.3">
                  <p:embed/>
                </p:oleObj>
              </mc:Choice>
              <mc:Fallback>
                <p:oleObj name="Equation" r:id="rId4" imgW="40608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0150" y="4200525"/>
                        <a:ext cx="1625600" cy="157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Sample Problem</a:t>
            </a:r>
          </a:p>
        </p:txBody>
      </p:sp>
      <p:sp>
        <p:nvSpPr>
          <p:cNvPr id="31747" name="Rectangle 3"/>
          <p:cNvSpPr>
            <a:spLocks noGrp="1" noChangeArrowheads="1"/>
          </p:cNvSpPr>
          <p:nvPr>
            <p:ph idx="1"/>
          </p:nvPr>
        </p:nvSpPr>
        <p:spPr/>
        <p:txBody>
          <a:bodyPr/>
          <a:lstStyle/>
          <a:p>
            <a:r>
              <a:rPr lang="en-US"/>
              <a:t>Determine the current through a 333 </a:t>
            </a:r>
            <a:r>
              <a:rPr lang="el-GR"/>
              <a:t>Ω</a:t>
            </a:r>
            <a:r>
              <a:rPr lang="en-US"/>
              <a:t> resistor if the voltage across the resistor is observed to be 1.5 V.</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2269</Words>
  <Application>Microsoft Office PowerPoint</Application>
  <PresentationFormat>On-screen Show (4:3)</PresentationFormat>
  <Paragraphs>339</Paragraphs>
  <Slides>65</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67" baseType="lpstr">
      <vt:lpstr>Eclipse</vt:lpstr>
      <vt:lpstr>Equation</vt:lpstr>
      <vt:lpstr>Electric Current &amp; Circuits</vt:lpstr>
      <vt:lpstr>Electromotive Force (EMF)</vt:lpstr>
      <vt:lpstr>Why do charges flow?</vt:lpstr>
      <vt:lpstr>Current</vt:lpstr>
      <vt:lpstr>DC vs. AC</vt:lpstr>
      <vt:lpstr>Sample Problem</vt:lpstr>
      <vt:lpstr>Conventional Current</vt:lpstr>
      <vt:lpstr>Ohm’s Law</vt:lpstr>
      <vt:lpstr>Sample Problem</vt:lpstr>
      <vt:lpstr>Resistance &amp; Resistivity (20.3)</vt:lpstr>
      <vt:lpstr>Resistance</vt:lpstr>
      <vt:lpstr>Sample Problem</vt:lpstr>
      <vt:lpstr>Sample Problem</vt:lpstr>
      <vt:lpstr>Electric Power</vt:lpstr>
      <vt:lpstr>Sample Problem</vt:lpstr>
      <vt:lpstr>Sample Problem</vt:lpstr>
      <vt:lpstr>Circuit Wiring</vt:lpstr>
      <vt:lpstr>Sample Problem</vt:lpstr>
      <vt:lpstr>Sample Problem</vt:lpstr>
      <vt:lpstr>Sample Problem</vt:lpstr>
      <vt:lpstr>Sample Problem</vt:lpstr>
      <vt:lpstr>Sample Problem</vt:lpstr>
      <vt:lpstr>Mini Lab #1</vt:lpstr>
      <vt:lpstr>Mini Lab #2</vt:lpstr>
      <vt:lpstr>Mini Lab #3</vt:lpstr>
      <vt:lpstr>Mini Lab #4</vt:lpstr>
      <vt:lpstr>Sample Problem</vt:lpstr>
      <vt:lpstr>Sample Problem</vt:lpstr>
      <vt:lpstr>Mini Lab #5</vt:lpstr>
      <vt:lpstr>Series Wiring</vt:lpstr>
      <vt:lpstr>Sample Problem</vt:lpstr>
      <vt:lpstr>Parallel Wiring</vt:lpstr>
      <vt:lpstr>Kirchoff’s Rules</vt:lpstr>
      <vt:lpstr>Kirchoff’s Rules</vt:lpstr>
      <vt:lpstr>Kirchoff’s Rules</vt:lpstr>
      <vt:lpstr>Sample Problem</vt:lpstr>
      <vt:lpstr>Sample Problem</vt:lpstr>
      <vt:lpstr>Measuring Current &amp; Voltage</vt:lpstr>
      <vt:lpstr>Terminal Voltage and EMF</vt:lpstr>
      <vt:lpstr>Terminal Voltage and EMF</vt:lpstr>
      <vt:lpstr>Sample Problem</vt:lpstr>
      <vt:lpstr>Series Circuit</vt:lpstr>
      <vt:lpstr>Series Circuit</vt:lpstr>
      <vt:lpstr>Ex:  Series Circuit Analysis</vt:lpstr>
      <vt:lpstr>Parallel Circuits</vt:lpstr>
      <vt:lpstr>Parallel Circuits</vt:lpstr>
      <vt:lpstr>Parallel Circuits </vt:lpstr>
      <vt:lpstr>Parallel Circuits – Junction Rule</vt:lpstr>
      <vt:lpstr>Ex:  Parallel Circuit Analysis</vt:lpstr>
      <vt:lpstr>Complex (Series &amp; Parallel) Wiring</vt:lpstr>
      <vt:lpstr>Mini Lab #6</vt:lpstr>
      <vt:lpstr>Sample Problem</vt:lpstr>
      <vt:lpstr>CapaciTors in Series &amp; Parallel</vt:lpstr>
      <vt:lpstr>Capacitors in Series &amp; Parallel</vt:lpstr>
      <vt:lpstr>Capacitors in Series &amp; Parallel</vt:lpstr>
      <vt:lpstr>Capacitors in Parallel</vt:lpstr>
      <vt:lpstr>Capacitors in Series</vt:lpstr>
      <vt:lpstr>Capacitors in Series</vt:lpstr>
      <vt:lpstr>RC Circuits (20.13)</vt:lpstr>
      <vt:lpstr>Charging a Capacitor </vt:lpstr>
      <vt:lpstr>Charging a Capacitor</vt:lpstr>
      <vt:lpstr>Discharging a Capacitor</vt:lpstr>
      <vt:lpstr>Discharging a Capacitor</vt:lpstr>
      <vt:lpstr>Sample Problem</vt:lpstr>
      <vt:lpstr>RC Circuits</vt:lpstr>
    </vt:vector>
  </TitlesOfParts>
  <Company>Frisco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Current &amp; Circuits</dc:title>
  <dc:creator>Frisco ISD</dc:creator>
  <cp:lastModifiedBy>e104077</cp:lastModifiedBy>
  <cp:revision>14</cp:revision>
  <dcterms:created xsi:type="dcterms:W3CDTF">2012-02-08T17:24:19Z</dcterms:created>
  <dcterms:modified xsi:type="dcterms:W3CDTF">2015-03-31T22:21:55Z</dcterms:modified>
</cp:coreProperties>
</file>