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E20694-0867-4BB2-AE79-38F7355835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B5510C-E902-46F5-99E1-248C68DFA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in 2-Dimensions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4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2-Dimensional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we’ve covered motion in 1 dimension.</a:t>
            </a:r>
          </a:p>
          <a:p>
            <a:pPr lvl="1"/>
            <a:r>
              <a:rPr lang="en-US" dirty="0" smtClean="0"/>
              <a:t>An object moves up and down</a:t>
            </a:r>
          </a:p>
          <a:p>
            <a:pPr lvl="1"/>
            <a:r>
              <a:rPr lang="en-US" dirty="0" smtClean="0"/>
              <a:t>An object moves left to right</a:t>
            </a:r>
            <a:endParaRPr lang="en-US" dirty="0"/>
          </a:p>
          <a:p>
            <a:r>
              <a:rPr lang="en-US" dirty="0" smtClean="0"/>
              <a:t>Motion in 2 dimensions is often referred to as projectile motion</a:t>
            </a:r>
          </a:p>
          <a:p>
            <a:pPr lvl="1"/>
            <a:r>
              <a:rPr lang="en-US" dirty="0" smtClean="0"/>
              <a:t>An object thrown or launched and moves under the influence of gravity only</a:t>
            </a:r>
            <a:endParaRPr lang="en-US" dirty="0"/>
          </a:p>
        </p:txBody>
      </p:sp>
      <p:pic>
        <p:nvPicPr>
          <p:cNvPr id="1026" name="Picture 2" descr="Image result for 1 dimensional mo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27" y="5353049"/>
            <a:ext cx="47625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Motion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horizontal motion of a projectile does not change over the course of the projectiles path</a:t>
                </a:r>
              </a:p>
              <a:p>
                <a:r>
                  <a:rPr lang="en-US" dirty="0" smtClean="0"/>
                  <a:t>There is no horizontal acceleration</a:t>
                </a:r>
              </a:p>
              <a:p>
                <a:r>
                  <a:rPr lang="en-US" i="1" dirty="0"/>
                  <a:t>a</a:t>
                </a:r>
                <a:r>
                  <a:rPr lang="en-US" i="1" baseline="-25000" dirty="0" smtClean="0"/>
                  <a:t>x</a:t>
                </a:r>
                <a:r>
                  <a:rPr lang="en-US" i="1" dirty="0" smtClean="0"/>
                  <a:t> = 0 m/s</a:t>
                </a:r>
                <a:r>
                  <a:rPr lang="en-US" i="1" baseline="30000" dirty="0" smtClean="0"/>
                  <a:t>2</a:t>
                </a:r>
                <a:br>
                  <a:rPr lang="en-US" i="1" baseline="30000" dirty="0" smtClean="0"/>
                </a:br>
                <a:endParaRPr lang="en-US" i="1" baseline="30000" dirty="0" smtClean="0"/>
              </a:p>
              <a:p>
                <a:r>
                  <a:rPr lang="en-US" dirty="0" smtClean="0"/>
                  <a:t>Horizontal velocity </a:t>
                </a:r>
                <a:br>
                  <a:rPr lang="en-US" dirty="0" smtClean="0"/>
                </a:br>
                <a:r>
                  <a:rPr lang="en-US" dirty="0" smtClean="0"/>
                  <a:t>is constant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𝑓𝑥</m:t>
                        </m:r>
                      </m:sub>
                    </m:sSub>
                  </m:oMath>
                </a14:m>
                <a:endParaRPr lang="en-US" baseline="30000" dirty="0" smtClean="0"/>
              </a:p>
              <a:p>
                <a:endParaRPr lang="en-US" baseline="3000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935" y="4252913"/>
            <a:ext cx="4948210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8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Motion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vertical motion is influenced by gravity.</a:t>
                </a:r>
              </a:p>
              <a:p>
                <a:r>
                  <a:rPr lang="en-US" i="1" dirty="0" smtClean="0"/>
                  <a:t>a</a:t>
                </a:r>
                <a:r>
                  <a:rPr lang="en-US" i="1" baseline="-25000" dirty="0" smtClean="0"/>
                  <a:t>y</a:t>
                </a:r>
                <a:r>
                  <a:rPr lang="en-US" i="1" dirty="0" smtClean="0"/>
                  <a:t> </a:t>
                </a:r>
                <a:r>
                  <a:rPr lang="en-US" i="1" dirty="0"/>
                  <a:t>= </a:t>
                </a:r>
                <a:r>
                  <a:rPr lang="en-US" i="1" dirty="0" smtClean="0"/>
                  <a:t>-9.8 m/s</a:t>
                </a:r>
                <a:r>
                  <a:rPr lang="en-US" i="1" baseline="30000" dirty="0" smtClean="0"/>
                  <a:t>2</a:t>
                </a:r>
              </a:p>
              <a:p>
                <a:endParaRPr lang="en-US" i="1" baseline="30000" dirty="0"/>
              </a:p>
              <a:p>
                <a:r>
                  <a:rPr lang="en-US" dirty="0" smtClean="0"/>
                  <a:t>Vertical velocity </a:t>
                </a:r>
                <a:br>
                  <a:rPr lang="en-US" dirty="0" smtClean="0"/>
                </a:br>
                <a:r>
                  <a:rPr lang="en-US" dirty="0" smtClean="0"/>
                  <a:t>changes by 9.8 m/s</a:t>
                </a:r>
                <a:br>
                  <a:rPr lang="en-US" dirty="0" smtClean="0"/>
                </a:br>
                <a:r>
                  <a:rPr lang="en-US" dirty="0" smtClean="0"/>
                  <a:t>every second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𝑖𝑦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983" y="3505200"/>
            <a:ext cx="442331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velocity is horizontal and how much is vertical is determined by the angle of launch</a:t>
            </a:r>
            <a:endParaRPr lang="en-US" dirty="0"/>
          </a:p>
        </p:txBody>
      </p:sp>
      <p:pic>
        <p:nvPicPr>
          <p:cNvPr id="4098" name="Picture 2" descr="Image result for velocity 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5867400" cy="34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1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685800"/>
            <a:ext cx="4343400" cy="5888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our class, we will not calculate vector components.</a:t>
            </a:r>
          </a:p>
          <a:p>
            <a:r>
              <a:rPr lang="en-US" dirty="0" smtClean="0"/>
              <a:t>You should however know the following</a:t>
            </a:r>
          </a:p>
          <a:p>
            <a:pPr lvl="1"/>
            <a:r>
              <a:rPr lang="en-US" dirty="0" smtClean="0"/>
              <a:t>Angles less than 45° result in more horizontal velocity</a:t>
            </a:r>
          </a:p>
          <a:p>
            <a:pPr lvl="1"/>
            <a:r>
              <a:rPr lang="en-US" dirty="0" smtClean="0"/>
              <a:t>Angles greater than 45°  result in more vertical velocity</a:t>
            </a:r>
          </a:p>
          <a:p>
            <a:pPr lvl="1"/>
            <a:r>
              <a:rPr lang="en-US" dirty="0" smtClean="0"/>
              <a:t>Angles equal to 45</a:t>
            </a:r>
            <a:r>
              <a:rPr lang="en-US" dirty="0"/>
              <a:t> °</a:t>
            </a:r>
            <a:r>
              <a:rPr lang="en-US" dirty="0" smtClean="0"/>
              <a:t> result in equal horizontal and vertical velocities.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422688"/>
            <a:ext cx="4371975" cy="505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2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2-D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class, projectiles will always be launched from a height(</a:t>
            </a:r>
            <a:r>
              <a:rPr lang="en-US" i="1" dirty="0" smtClean="0"/>
              <a:t>y</a:t>
            </a:r>
            <a:r>
              <a:rPr lang="en-US" dirty="0" smtClean="0"/>
              <a:t>) and have no vertical velocity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iy</a:t>
            </a:r>
            <a:r>
              <a:rPr lang="en-US" i="1" dirty="0" smtClean="0"/>
              <a:t> </a:t>
            </a:r>
            <a:r>
              <a:rPr lang="en-US" dirty="0" smtClean="0"/>
              <a:t>= 0 m/s)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6297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7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this for each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564441"/>
              </p:ext>
            </p:extLst>
          </p:nvPr>
        </p:nvGraphicFramePr>
        <p:xfrm>
          <a:off x="1676400" y="2133600"/>
          <a:ext cx="5562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/>
                <a:gridCol w="2781300"/>
              </a:tblGrid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Components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x = 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y = - ?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</a:t>
                      </a:r>
                      <a:r>
                        <a:rPr lang="en-US" sz="2000" b="1" baseline="-25000" dirty="0" err="1" smtClean="0"/>
                        <a:t>ix</a:t>
                      </a:r>
                      <a:r>
                        <a:rPr lang="en-US" sz="2000" b="1" dirty="0" smtClean="0"/>
                        <a:t> </a:t>
                      </a:r>
                      <a:br>
                        <a:rPr lang="en-US" sz="2000" b="1" dirty="0" smtClean="0"/>
                      </a:br>
                      <a:r>
                        <a:rPr lang="en-US" sz="2000" b="1" dirty="0" err="1" smtClean="0"/>
                        <a:t>v</a:t>
                      </a:r>
                      <a:r>
                        <a:rPr lang="en-US" sz="2000" b="1" baseline="-25000" dirty="0" err="1" smtClean="0"/>
                        <a:t>x</a:t>
                      </a:r>
                      <a:r>
                        <a:rPr lang="en-US" sz="2000" b="1" dirty="0" smtClean="0"/>
                        <a:t>= ?</a:t>
                      </a:r>
                    </a:p>
                    <a:p>
                      <a:r>
                        <a:rPr lang="en-US" sz="2000" b="1" dirty="0" err="1" smtClean="0"/>
                        <a:t>v</a:t>
                      </a:r>
                      <a:r>
                        <a:rPr lang="en-US" sz="2000" b="1" baseline="-25000" dirty="0" err="1" smtClean="0"/>
                        <a:t>fx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</a:t>
                      </a:r>
                      <a:r>
                        <a:rPr lang="en-US" sz="2000" b="1" baseline="-25000" dirty="0" err="1" smtClean="0"/>
                        <a:t>iy</a:t>
                      </a:r>
                      <a:r>
                        <a:rPr lang="en-US" sz="2000" b="1" dirty="0" smtClean="0"/>
                        <a:t> = 0 m/s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trike="sngStrike" dirty="0" err="1" smtClean="0"/>
                        <a:t>v</a:t>
                      </a:r>
                      <a:r>
                        <a:rPr lang="en-US" sz="2000" b="1" strike="sngStrike" baseline="-25000" dirty="0" err="1" smtClean="0"/>
                        <a:t>fy</a:t>
                      </a:r>
                      <a:r>
                        <a:rPr lang="en-US" sz="2000" b="1" strike="sngStrike" dirty="0" smtClean="0"/>
                        <a:t> =</a:t>
                      </a:r>
                      <a:r>
                        <a:rPr lang="en-US" sz="2000" b="1" strike="sngStrike" baseline="0" dirty="0" smtClean="0"/>
                        <a:t> ?</a:t>
                      </a:r>
                      <a:endParaRPr lang="en-US" sz="2000" b="1" strike="sngStrike" dirty="0" smtClean="0"/>
                    </a:p>
                  </a:txBody>
                  <a:tcPr anchor="ctr"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r>
                        <a:rPr lang="en-US" sz="2000" b="1" baseline="-25000" dirty="0" smtClean="0"/>
                        <a:t>x</a:t>
                      </a:r>
                      <a:r>
                        <a:rPr lang="en-US" sz="2000" b="1" dirty="0" smtClean="0"/>
                        <a:t> = 0 m/s</a:t>
                      </a:r>
                      <a:r>
                        <a:rPr lang="en-US" sz="2000" b="1" baseline="30000" dirty="0" smtClean="0"/>
                        <a:t>2</a:t>
                      </a:r>
                      <a:endParaRPr lang="en-US" sz="2000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r>
                        <a:rPr lang="en-US" sz="2000" b="1" baseline="-25000" dirty="0" smtClean="0"/>
                        <a:t>y</a:t>
                      </a:r>
                      <a:r>
                        <a:rPr lang="en-US" sz="2000" b="1" dirty="0" smtClean="0"/>
                        <a:t> = -9.8 m/s</a:t>
                      </a:r>
                      <a:r>
                        <a:rPr lang="en-US" sz="2000" b="1" baseline="30000" dirty="0" smtClean="0"/>
                        <a:t>2</a:t>
                      </a:r>
                      <a:endParaRPr lang="en-US" sz="2000" b="1" baseline="30000" dirty="0"/>
                    </a:p>
                  </a:txBody>
                  <a:tcPr anchor="ctr"/>
                </a:tc>
              </a:tr>
              <a:tr h="655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 = ?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5486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is common to both.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3429000"/>
            <a:ext cx="1922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v</a:t>
            </a:r>
            <a:r>
              <a:rPr lang="en-US" sz="1600" baseline="-25000" dirty="0" err="1" smtClean="0"/>
              <a:t>iy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 is always 0. If the problem does not give, or ask for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fy</a:t>
            </a:r>
            <a:r>
              <a:rPr lang="en-US" sz="1600" dirty="0" smtClean="0"/>
              <a:t>, cross it out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649" y="3429000"/>
            <a:ext cx="1922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velocity is CONSTANT, means acceleration is zero!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45927" y="2413337"/>
            <a:ext cx="1922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displacement is NEGATIVE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3920" y="4699594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Provided its on earth!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start with a horizontal or vertical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Pick the component side that only has ONE unknown.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that unknown.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Fill it in. Can you solve for the other side now?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the other component’s unknown variable.</a:t>
            </a:r>
          </a:p>
        </p:txBody>
      </p:sp>
    </p:spTree>
    <p:extLst>
      <p:ext uri="{BB962C8B-B14F-4D97-AF65-F5344CB8AC3E}">
        <p14:creationId xmlns:p14="http://schemas.microsoft.com/office/powerpoint/2010/main" val="12532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317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Motion in 2-Dimensions</vt:lpstr>
      <vt:lpstr>2-Dimensional Motion</vt:lpstr>
      <vt:lpstr>Horizontal Motion</vt:lpstr>
      <vt:lpstr>Vertical Motion</vt:lpstr>
      <vt:lpstr>Components of velocity</vt:lpstr>
      <vt:lpstr>PowerPoint Presentation</vt:lpstr>
      <vt:lpstr>Solving 2-D Problems</vt:lpstr>
      <vt:lpstr>Outline this for each problem</vt:lpstr>
      <vt:lpstr>To start with a horizontal or vertical equation?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2-Dimensions</dc:title>
  <dc:creator>e133537</dc:creator>
  <cp:lastModifiedBy>e104077</cp:lastModifiedBy>
  <cp:revision>9</cp:revision>
  <dcterms:created xsi:type="dcterms:W3CDTF">2016-09-20T14:59:41Z</dcterms:created>
  <dcterms:modified xsi:type="dcterms:W3CDTF">2016-10-03T22:52:24Z</dcterms:modified>
</cp:coreProperties>
</file>