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8" r:id="rId3"/>
    <p:sldId id="269" r:id="rId4"/>
    <p:sldId id="270" r:id="rId5"/>
    <p:sldId id="259" r:id="rId6"/>
    <p:sldId id="261" r:id="rId7"/>
    <p:sldId id="268" r:id="rId8"/>
    <p:sldId id="263" r:id="rId9"/>
    <p:sldId id="266" r:id="rId10"/>
    <p:sldId id="272" r:id="rId11"/>
    <p:sldId id="273" r:id="rId12"/>
    <p:sldId id="271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64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3F8ED7-5449-4D7A-9415-264EDAC82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22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B3012-FC51-411F-B2F5-C194B03BA6C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FDF7D-9839-4032-804B-5EAED6335C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C365B-4709-4E0C-89A8-FFB12942B11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E3B86-4BA8-4F52-AFA2-E9E940572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9BEA-F4DE-4EFA-B510-BF77507AA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BE15-2B6E-48A8-9C05-096287406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FE4-E860-4F1B-9D9A-012C471A3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BEEB-66CF-4243-9633-A60A72954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55D7C-9816-4F33-9BB8-23E16928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CA965-DB91-4C18-B016-853A659D5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C7D2-303B-4234-99A1-5962C2E00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7A8B3-E489-4330-A6D8-BDAE1E1EA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84D8E-4950-4161-A23A-8FA88ED2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ABD5-CBF4-4D31-8241-523689DBF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0C471-A161-46DC-9275-59D6E3F75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654B-102B-4B23-B37B-72024DFD3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68A8D-42FD-4E18-A943-AE17DC6CE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2C2C4-6AA3-4161-9AFF-80D4C4E4B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0A4C573B-8FE3-4D0F-ABE9-E89F292AC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Rotational Statics</a:t>
            </a:r>
            <a:br>
              <a:rPr lang="en-US" dirty="0" smtClean="0"/>
            </a:br>
            <a:r>
              <a:rPr lang="en-US" dirty="0" smtClean="0"/>
              <a:t>i.e. “Torque”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89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62930"/>
            <a:ext cx="8305800" cy="491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763000" cy="548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sz="2800" dirty="0" smtClean="0"/>
              <a:t>EXAMPLE – If the uniform boom has a mass of 10 kg, calculate the tension in the cable and calculate the horizontal and vertical forces on the boom from the wall.</a:t>
            </a:r>
            <a:endParaRPr lang="en-US" sz="2800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0"/>
            <a:ext cx="82296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38" y="2362200"/>
            <a:ext cx="8322862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3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 force vs. net torque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Greater net force causes greater linear acceleration.</a:t>
            </a:r>
          </a:p>
          <a:p>
            <a:pPr eaLnBrk="1" hangingPunct="1"/>
            <a:r>
              <a:rPr lang="en-US" smtClean="0"/>
              <a:t>Greater net torques cause greater rotational or angular accelerations.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38980" name="Text Box 4"/>
          <p:cNvSpPr txBox="1">
            <a:spLocks noChangeArrowheads="1"/>
          </p:cNvSpPr>
          <p:nvPr/>
        </p:nvSpPr>
        <p:spPr bwMode="auto">
          <a:xfrm>
            <a:off x="598488" y="757238"/>
            <a:ext cx="31972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Torque is a twist or turn that tends to produce rotation. * </a:t>
            </a:r>
            <a:r>
              <a:rPr lang="en-US" i="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* </a:t>
            </a:r>
            <a:r>
              <a:rPr lang="en-US" i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Applications are found in many common tools around the home or industry where it is necessary to turn, tighten or loosen devices.</a:t>
            </a:r>
          </a:p>
        </p:txBody>
      </p:sp>
      <p:sp>
        <p:nvSpPr>
          <p:cNvPr id="638982" name="Rectangle 6"/>
          <p:cNvSpPr>
            <a:spLocks noChangeArrowheads="1"/>
          </p:cNvSpPr>
          <p:nvPr/>
        </p:nvSpPr>
        <p:spPr bwMode="auto">
          <a:xfrm>
            <a:off x="3738563" y="928688"/>
            <a:ext cx="5216525" cy="5380037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34902"/>
                  <a:invGamma/>
                  <a:alpha val="96001"/>
                </a:schemeClr>
              </a:gs>
              <a:gs pos="100000">
                <a:schemeClr val="accent1">
                  <a:alpha val="92999"/>
                </a:schemeClr>
              </a:gs>
            </a:gsLst>
            <a:lin ang="5400000" scaled="1"/>
          </a:gradFill>
          <a:ln w="571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14825" y="1325563"/>
            <a:ext cx="1855788" cy="2173287"/>
            <a:chOff x="2710" y="1335"/>
            <a:chExt cx="1440" cy="1632"/>
          </a:xfrm>
        </p:grpSpPr>
        <p:pic>
          <p:nvPicPr>
            <p:cNvPr id="638983" name="Picture 7" descr="hand holding a wrench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10" y="1335"/>
              <a:ext cx="1440" cy="1632"/>
            </a:xfrm>
            <a:prstGeom prst="rect">
              <a:avLst/>
            </a:prstGeom>
            <a:noFill/>
          </p:spPr>
        </p:pic>
        <p:pic>
          <p:nvPicPr>
            <p:cNvPr id="638984" name="Picture 8" descr="Nu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84573">
              <a:off x="3921" y="1392"/>
              <a:ext cx="200" cy="178"/>
            </a:xfrm>
            <a:prstGeom prst="rect">
              <a:avLst/>
            </a:prstGeom>
            <a:noFill/>
          </p:spPr>
        </p:pic>
        <p:sp>
          <p:nvSpPr>
            <p:cNvPr id="638985" name="Oval 9" descr="Dark downward diagonal"/>
            <p:cNvSpPr>
              <a:spLocks noChangeArrowheads="1"/>
            </p:cNvSpPr>
            <p:nvPr/>
          </p:nvSpPr>
          <p:spPr bwMode="auto">
            <a:xfrm rot="485744">
              <a:off x="3972" y="1432"/>
              <a:ext cx="110" cy="101"/>
            </a:xfrm>
            <a:prstGeom prst="ellipse">
              <a:avLst/>
            </a:prstGeom>
            <a:pattFill prst="dkDnDiag">
              <a:fgClr>
                <a:srgbClr val="66FF33"/>
              </a:fgClr>
              <a:bgClr>
                <a:schemeClr val="accent1"/>
              </a:bgClr>
            </a:pattFill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638987" name="Picture 11" descr="pneumatic wren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552575"/>
            <a:ext cx="1654175" cy="1771650"/>
          </a:xfrm>
          <a:prstGeom prst="rect">
            <a:avLst/>
          </a:prstGeom>
          <a:noFill/>
        </p:spPr>
      </p:pic>
      <p:pic>
        <p:nvPicPr>
          <p:cNvPr id="638988" name="Picture 12" descr="torque wrench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91266">
            <a:off x="4576763" y="3409950"/>
            <a:ext cx="1657350" cy="2590800"/>
          </a:xfrm>
          <a:prstGeom prst="rect">
            <a:avLst/>
          </a:prstGeom>
          <a:noFill/>
        </p:spPr>
      </p:pic>
      <p:pic>
        <p:nvPicPr>
          <p:cNvPr id="638989" name="Picture 13" descr="ta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69113" y="4003675"/>
            <a:ext cx="1793875" cy="1554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8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8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8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8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Definition of Torque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1130300" y="1905000"/>
            <a:ext cx="6859588" cy="104457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l"/>
            <a:r>
              <a:rPr kumimoji="0" lang="en-US">
                <a:solidFill>
                  <a:srgbClr val="FFFF00"/>
                </a:solidFill>
              </a:rPr>
              <a:t>Torque</a:t>
            </a:r>
            <a:r>
              <a:rPr kumimoji="0" lang="en-US"/>
              <a:t> is defined as the tendency to produce a change in rotational motion.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3143250" y="3230563"/>
            <a:ext cx="2894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0" lang="en-US">
                <a:solidFill>
                  <a:srgbClr val="FFFF00"/>
                </a:solidFill>
              </a:rPr>
              <a:t>Examples:</a:t>
            </a:r>
          </a:p>
        </p:txBody>
      </p:sp>
      <p:graphicFrame>
        <p:nvGraphicFramePr>
          <p:cNvPr id="603141" name="Object 5"/>
          <p:cNvGraphicFramePr>
            <a:graphicFrameLocks noChangeAspect="1"/>
          </p:cNvGraphicFramePr>
          <p:nvPr/>
        </p:nvGraphicFramePr>
        <p:xfrm>
          <a:off x="4646613" y="4252913"/>
          <a:ext cx="3076575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Clip" r:id="rId4" imgW="4588560" imgH="2233080" progId="">
                  <p:embed/>
                </p:oleObj>
              </mc:Choice>
              <mc:Fallback>
                <p:oleObj name="Clip" r:id="rId4" imgW="4588560" imgH="2233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4252913"/>
                        <a:ext cx="3076575" cy="149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3156" name="Object 20"/>
          <p:cNvGraphicFramePr>
            <a:graphicFrameLocks noChangeAspect="1"/>
          </p:cNvGraphicFramePr>
          <p:nvPr/>
        </p:nvGraphicFramePr>
        <p:xfrm>
          <a:off x="2212975" y="3994150"/>
          <a:ext cx="1512888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Clip" r:id="rId6" imgW="1513080" imgH="1850400" progId="">
                  <p:embed/>
                </p:oleObj>
              </mc:Choice>
              <mc:Fallback>
                <p:oleObj name="Clip" r:id="rId6" imgW="1513080" imgH="1850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3994150"/>
                        <a:ext cx="1512888" cy="184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3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3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3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8" grpId="0" autoUpdateAnimBg="0"/>
      <p:bldP spid="603139" grpId="0" animBg="1" autoUpdateAnimBg="0"/>
      <p:bldP spid="60314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Torque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Torque depends on</a:t>
            </a:r>
          </a:p>
          <a:p>
            <a:pPr lvl="1" eaLnBrk="1" hangingPunct="1"/>
            <a:r>
              <a:rPr lang="en-US" sz="2000" smtClean="0"/>
              <a:t>the magnitude of the force</a:t>
            </a:r>
          </a:p>
          <a:p>
            <a:pPr lvl="1" eaLnBrk="1" hangingPunct="1"/>
            <a:r>
              <a:rPr lang="en-US" sz="2000" smtClean="0"/>
              <a:t>the point where the force is applied relative to the axis of rotation</a:t>
            </a:r>
          </a:p>
          <a:p>
            <a:pPr lvl="1" eaLnBrk="1" hangingPunct="1"/>
            <a:r>
              <a:rPr lang="en-US" sz="2000" smtClean="0"/>
              <a:t>the direction of the force</a:t>
            </a:r>
          </a:p>
        </p:txBody>
      </p:sp>
      <p:pic>
        <p:nvPicPr>
          <p:cNvPr id="8196" name="Picture 5" descr="F09_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3886200"/>
            <a:ext cx="6934200" cy="2103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Torque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8534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Torque = (lever arm) x (magnitude of force)</a:t>
            </a:r>
          </a:p>
          <a:p>
            <a:pPr eaLnBrk="1" hangingPunct="1"/>
            <a:r>
              <a:rPr lang="en-US" dirty="0" smtClean="0"/>
              <a:t> </a:t>
            </a:r>
            <a:r>
              <a:rPr lang="en-US" i="1" dirty="0" smtClean="0">
                <a:latin typeface="Calibri" pitchFamily="34" charset="0"/>
              </a:rPr>
              <a:t>r</a:t>
            </a:r>
            <a:r>
              <a:rPr lang="en-US" dirty="0" smtClean="0"/>
              <a:t> and F must be </a:t>
            </a:r>
            <a:r>
              <a:rPr lang="en-US" b="1" dirty="0" smtClean="0">
                <a:solidFill>
                  <a:srgbClr val="FF0000"/>
                </a:solidFill>
              </a:rPr>
              <a:t>PERPENDICULAR</a:t>
            </a:r>
          </a:p>
          <a:p>
            <a:pPr eaLnBrk="1" hangingPunct="1"/>
            <a:r>
              <a:rPr lang="en-US" dirty="0" smtClean="0"/>
              <a:t>Unit = </a:t>
            </a:r>
            <a:r>
              <a:rPr lang="en-US" dirty="0" err="1" smtClean="0"/>
              <a:t>N∙m</a:t>
            </a:r>
            <a:endParaRPr lang="en-US" dirty="0" smtClean="0"/>
          </a:p>
          <a:p>
            <a:pPr eaLnBrk="1" hangingPunct="1"/>
            <a:r>
              <a:rPr lang="en-US" dirty="0" smtClean="0"/>
              <a:t>Direction</a:t>
            </a:r>
          </a:p>
          <a:p>
            <a:pPr lvl="1" eaLnBrk="1" hangingPunct="1"/>
            <a:r>
              <a:rPr lang="en-US" dirty="0" smtClean="0"/>
              <a:t>Positive torque causes counterclockwise rotation</a:t>
            </a:r>
          </a:p>
          <a:p>
            <a:pPr lvl="1" eaLnBrk="1" hangingPunct="1"/>
            <a:r>
              <a:rPr lang="en-US" dirty="0" smtClean="0"/>
              <a:t>Negative torque causes clockwise rotation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0" y="0"/>
          <a:ext cx="4476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444114" imgH="177646" progId="Equation.3">
                  <p:embed/>
                </p:oleObj>
              </mc:Choice>
              <mc:Fallback>
                <p:oleObj name="Equation" r:id="rId3" imgW="444114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0" y="0"/>
          <a:ext cx="4476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444114" imgH="177646" progId="Equation.3">
                  <p:embed/>
                </p:oleObj>
              </mc:Choice>
              <mc:Fallback>
                <p:oleObj name="Equation" r:id="rId5" imgW="444114" imgH="17764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2"/>
          <p:cNvGraphicFramePr>
            <a:graphicFrameLocks noChangeAspect="1"/>
          </p:cNvGraphicFramePr>
          <p:nvPr/>
        </p:nvGraphicFramePr>
        <p:xfrm>
          <a:off x="0" y="0"/>
          <a:ext cx="4476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6" imgW="444114" imgH="177646" progId="Equation.3">
                  <p:embed/>
                </p:oleObj>
              </mc:Choice>
              <mc:Fallback>
                <p:oleObj name="Equation" r:id="rId6" imgW="444114" imgH="17764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767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2667000" y="1524000"/>
          <a:ext cx="3722688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24000"/>
                        <a:ext cx="3722688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8486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the diagram below, calculate the torque exerted by each force if the rod has a pivot at point A and L = 10 m?</a:t>
            </a:r>
          </a:p>
        </p:txBody>
      </p:sp>
      <p:pic>
        <p:nvPicPr>
          <p:cNvPr id="5" name="il_fi" descr="http://dev.physicslab.org/img/16eca076-f331-4acd-b3b2-f7a0422567c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815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Equilibrium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For a rigid body to be in equilibrium, two conditions must be met.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Linear motion cannot change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therefore </a:t>
            </a:r>
            <a:r>
              <a:rPr lang="el-GR" sz="2000" dirty="0" smtClean="0"/>
              <a:t>Σ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x</a:t>
            </a:r>
            <a:r>
              <a:rPr lang="en-US" sz="2000" dirty="0" smtClean="0"/>
              <a:t> = 0 and </a:t>
            </a:r>
            <a:r>
              <a:rPr lang="el-GR" sz="2000" dirty="0" smtClean="0"/>
              <a:t>Σ</a:t>
            </a:r>
            <a:r>
              <a:rPr lang="en-US" sz="2000" dirty="0" err="1" smtClean="0"/>
              <a:t>F</a:t>
            </a:r>
            <a:r>
              <a:rPr lang="en-US" sz="2000" baseline="-25000" dirty="0" err="1" smtClean="0"/>
              <a:t>y</a:t>
            </a:r>
            <a:r>
              <a:rPr lang="en-US" sz="2000" dirty="0" smtClean="0"/>
              <a:t> = 0</a:t>
            </a:r>
            <a:endParaRPr lang="el-G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Rotational motion cannot change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therefore </a:t>
            </a:r>
            <a:r>
              <a:rPr lang="el-GR" sz="2000" dirty="0" smtClean="0"/>
              <a:t>Σ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cs typeface="Times New Roman" pitchFamily="18" charset="0"/>
              </a:rPr>
              <a:t>0</a:t>
            </a:r>
          </a:p>
          <a:p>
            <a:pPr lvl="2" eaLnBrk="1" hangingPunct="1">
              <a:lnSpc>
                <a:spcPct val="80000"/>
              </a:lnSpc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cs typeface="Times New Roman" pitchFamily="18" charset="0"/>
              </a:rPr>
              <a:t>“A rigid body is in equilibrium if it has zero translational acceleration and zero rotational acceleration.”</a:t>
            </a:r>
            <a:endParaRPr lang="el-GR" sz="28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Center of gravity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center of gravity (cg) of a rigid body is the point at which its weight can be considered to act when calculating the torque due to the weight.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 a symmetric shape the cg is located at the geometric center.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1288</TotalTime>
  <Words>320</Words>
  <Application>Microsoft Office PowerPoint</Application>
  <PresentationFormat>On-screen Show (4:3)</PresentationFormat>
  <Paragraphs>40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Pixel</vt:lpstr>
      <vt:lpstr>Clip</vt:lpstr>
      <vt:lpstr>Equation</vt:lpstr>
      <vt:lpstr>Rotational Statics i.e. “Torque”</vt:lpstr>
      <vt:lpstr>Net force vs. net torque</vt:lpstr>
      <vt:lpstr>PowerPoint Presentation</vt:lpstr>
      <vt:lpstr>Definition of Torque</vt:lpstr>
      <vt:lpstr>Torque</vt:lpstr>
      <vt:lpstr>Calculating Torque</vt:lpstr>
      <vt:lpstr>Sample Problem</vt:lpstr>
      <vt:lpstr>Equilibrium</vt:lpstr>
      <vt:lpstr>Center of gravity</vt:lpstr>
      <vt:lpstr>Example</vt:lpstr>
      <vt:lpstr>Example</vt:lpstr>
      <vt:lpstr>EXAMPLE – If the uniform boom has a mass of 10 kg, calculate the tension in the cable and calculate the horizontal and vertical forces on the boom from the wall.</vt:lpstr>
      <vt:lpstr>Practice</vt:lpstr>
    </vt:vector>
  </TitlesOfParts>
  <Company>Holley Mosley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Rotational Dynamics</dc:title>
  <dc:creator>Holley</dc:creator>
  <cp:lastModifiedBy>e104077</cp:lastModifiedBy>
  <cp:revision>71</cp:revision>
  <dcterms:created xsi:type="dcterms:W3CDTF">2008-11-11T04:57:38Z</dcterms:created>
  <dcterms:modified xsi:type="dcterms:W3CDTF">2016-03-01T21:03:05Z</dcterms:modified>
</cp:coreProperties>
</file>