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75" r:id="rId2"/>
    <p:sldId id="276" r:id="rId3"/>
    <p:sldId id="277" r:id="rId4"/>
    <p:sldId id="278" r:id="rId5"/>
    <p:sldId id="280" r:id="rId6"/>
    <p:sldId id="281" r:id="rId7"/>
    <p:sldId id="283" r:id="rId8"/>
    <p:sldId id="272" r:id="rId9"/>
    <p:sldId id="256" r:id="rId10"/>
    <p:sldId id="282" r:id="rId11"/>
    <p:sldId id="284" r:id="rId12"/>
    <p:sldId id="259" r:id="rId13"/>
    <p:sldId id="261" r:id="rId14"/>
    <p:sldId id="260" r:id="rId15"/>
    <p:sldId id="273" r:id="rId16"/>
    <p:sldId id="257" r:id="rId17"/>
    <p:sldId id="262" r:id="rId18"/>
    <p:sldId id="263" r:id="rId19"/>
    <p:sldId id="26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504" y="10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169671B-6AD3-4707-9433-B38F68B58B0D}" type="datetimeFigureOut">
              <a:rPr lang="en-US"/>
              <a:pPr>
                <a:defRPr/>
              </a:pPr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25556D7-C1DA-4040-AAC1-6E447B282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20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055F2-DED9-4AA7-92BC-E1019FCE9B25}" type="datetimeFigureOut">
              <a:rPr lang="en-US"/>
              <a:pPr>
                <a:defRPr/>
              </a:pPr>
              <a:t>1/6/2017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B675E-C41D-488A-9FD8-381955938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0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0B48B-BE0D-4BB4-AA30-F0E1627B9C16}" type="datetimeFigureOut">
              <a:rPr lang="en-US"/>
              <a:pPr>
                <a:defRPr/>
              </a:pPr>
              <a:t>1/6/2017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328A4-8590-498A-A39E-724FC4FBD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1FC6E-922A-4FD6-BB45-C200E770FEBC}" type="datetimeFigureOut">
              <a:rPr lang="en-US"/>
              <a:pPr>
                <a:defRPr/>
              </a:pPr>
              <a:t>1/6/2017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D503D-2C2C-4EE4-AE68-5D7A1E3B3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47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1EF5BDF-1A00-4CFC-B6B3-056DE4E49455}" type="datetimeFigureOut">
              <a:rPr lang="en-US"/>
              <a:pPr>
                <a:defRPr/>
              </a:pPr>
              <a:t>1/6/2017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38E4918-08F6-4830-AE82-17BCE75DB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4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DC089-7219-4691-BD24-2F4734B0360E}" type="datetimeFigureOut">
              <a:rPr lang="en-US"/>
              <a:pPr>
                <a:defRPr/>
              </a:pPr>
              <a:t>1/6/2017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0C9DD-0479-4D0F-A1AA-F8D052A25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111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287A9-EB91-4D3C-B144-9B0B082840E7}" type="datetimeFigureOut">
              <a:rPr lang="en-US"/>
              <a:pPr>
                <a:defRPr/>
              </a:pPr>
              <a:t>1/6/2017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E7EE-F26E-4486-9DE2-42FC8EDAB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89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177EE-9C8F-4460-9491-6388E0D4348C}" type="datetimeFigureOut">
              <a:rPr lang="en-US"/>
              <a:pPr>
                <a:defRPr/>
              </a:pPr>
              <a:t>1/6/2017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16871-B09F-4EE6-A708-E5200CF52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8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C97B7F8-B256-4ACC-8AD9-CBE4A11A4F3E}" type="datetimeFigureOut">
              <a:rPr lang="en-US"/>
              <a:pPr>
                <a:defRPr/>
              </a:pPr>
              <a:t>1/6/2017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26D1C27-0F24-48AD-AFBE-7DDE7E0A4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8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D8FBD-26F5-4E70-BC42-62D3AD89F224}" type="datetimeFigureOut">
              <a:rPr lang="en-US"/>
              <a:pPr>
                <a:defRPr/>
              </a:pPr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60DDC-4BD3-41A7-9070-6923A697E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53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11F3323-7DD1-4AB2-BC7D-A4C1B32DF675}" type="datetimeFigureOut">
              <a:rPr lang="en-US"/>
              <a:pPr>
                <a:defRPr/>
              </a:pPr>
              <a:t>1/6/2017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6E3CCAA-8518-40E4-A150-41EF1ED49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32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4D19D32-B0AF-4830-BAD6-B9E7ADE7C8E8}" type="datetimeFigureOut">
              <a:rPr lang="en-US"/>
              <a:pPr>
                <a:defRPr/>
              </a:pPr>
              <a:t>1/6/2017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200C69F-322B-49C7-91D1-C5FC1720B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2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1DFC60-9826-46BF-9290-407E67E78F7F}" type="datetimeFigureOut">
              <a:rPr lang="en-US"/>
              <a:pPr>
                <a:defRPr/>
              </a:pPr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3038E1-38E1-4A68-A6B0-AA3780BBE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63" r:id="rId4"/>
    <p:sldLayoutId id="2147483764" r:id="rId5"/>
    <p:sldLayoutId id="2147483771" r:id="rId6"/>
    <p:sldLayoutId id="2147483765" r:id="rId7"/>
    <p:sldLayoutId id="2147483772" r:id="rId8"/>
    <p:sldLayoutId id="2147483773" r:id="rId9"/>
    <p:sldLayoutId id="2147483766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484979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B3B3C4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0C0C3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mind.com/classes/cebhd8/messages/announcements/everyone" TargetMode="External"/><Relationship Id="rId2" Type="http://schemas.openxmlformats.org/officeDocument/2006/relationships/hyperlink" Target="http://marieisokpunwu.weebl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Please bring your notebook everyday</a:t>
            </a:r>
          </a:p>
          <a:p>
            <a:pPr lvl="1"/>
            <a:r>
              <a:rPr lang="en-US" dirty="0" smtClean="0"/>
              <a:t>Yes, you will </a:t>
            </a:r>
            <a:r>
              <a:rPr lang="en-US" dirty="0" smtClean="0"/>
              <a:t>still need </a:t>
            </a:r>
            <a:r>
              <a:rPr lang="en-US" dirty="0" smtClean="0"/>
              <a:t>a composition notebook for this </a:t>
            </a:r>
            <a:r>
              <a:rPr lang="en-US" dirty="0" smtClean="0"/>
              <a:t>class.  Keep your agendas in the NB and any other assignments that are not in the course book.</a:t>
            </a:r>
            <a:endParaRPr lang="en-US" dirty="0" smtClean="0"/>
          </a:p>
          <a:p>
            <a:pPr lvl="1"/>
            <a:r>
              <a:rPr lang="en-US" dirty="0" smtClean="0"/>
              <a:t>Yes, some assignments in the course book will be graded for a daily grade.</a:t>
            </a:r>
          </a:p>
          <a:p>
            <a:pPr lvl="1"/>
            <a:r>
              <a:rPr lang="en-US" dirty="0" smtClean="0"/>
              <a:t>Yes, the course book must be completed in order to receive the 5 % BONUS at the end of the six weeks.</a:t>
            </a:r>
            <a:endParaRPr lang="en-US" dirty="0" smtClean="0"/>
          </a:p>
        </p:txBody>
      </p:sp>
      <p:pic>
        <p:nvPicPr>
          <p:cNvPr id="2050" name="Picture 2" descr="http://blogs.monashores.net/prenticeb/files/2009/09/book-composi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599" y="4426527"/>
            <a:ext cx="3438525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61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Quantity Chart: Work &amp; Power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4190119"/>
              </p:ext>
            </p:extLst>
          </p:nvPr>
        </p:nvGraphicFramePr>
        <p:xfrm>
          <a:off x="228601" y="1827213"/>
          <a:ext cx="8455024" cy="4421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199"/>
                <a:gridCol w="1865313"/>
                <a:gridCol w="2556048"/>
                <a:gridCol w="16714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Quantity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Variable in Formula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Unit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Unit Symbol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Work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en-US" sz="2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Newton-Meters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 or Joules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</a:t>
                      </a:r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·</a:t>
                      </a:r>
                      <a:r>
                        <a:rPr lang="en-US" sz="2400" dirty="0" err="1" smtClean="0"/>
                        <a:t>m</a:t>
                      </a:r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J</a:t>
                      </a:r>
                      <a:endParaRPr lang="en-US" sz="2400" dirty="0"/>
                    </a:p>
                  </a:txBody>
                  <a:tcPr anchor="ctr"/>
                </a:tc>
              </a:tr>
              <a:tr h="58070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Force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Newtons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</a:t>
                      </a:r>
                      <a:endParaRPr lang="en-US" sz="2400" dirty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Displacement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Meters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Power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Watts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</a:t>
                      </a:r>
                      <a:endParaRPr lang="en-US" sz="2400" dirty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Time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Seconds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35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occurs when force causes a displacement</a:t>
            </a:r>
          </a:p>
          <a:p>
            <a:r>
              <a:rPr lang="en-US" dirty="0" smtClean="0"/>
              <a:t>In order to be considered work, it must be the force that causes the displacement.</a:t>
            </a:r>
          </a:p>
          <a:p>
            <a:r>
              <a:rPr lang="en-US" dirty="0" smtClean="0"/>
              <a:t>If a force is present, but it does not cause the displacement (or no displacement is caused), it is not work!</a:t>
            </a:r>
            <a:endParaRPr lang="en-US" dirty="0"/>
          </a:p>
        </p:txBody>
      </p:sp>
      <p:pic>
        <p:nvPicPr>
          <p:cNvPr id="4" name="Picture 6" descr="http://media.web.britannica.com/eb-media/41/63041-004-4750095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152900"/>
            <a:ext cx="57150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614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Work or Not work?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 teacher applies a force to a wall and becomes exhausted.</a:t>
            </a:r>
          </a:p>
          <a:p>
            <a:pPr eaLnBrk="1" hangingPunct="1"/>
            <a:r>
              <a:rPr lang="en-US" altLang="en-US" dirty="0" smtClean="0"/>
              <a:t>This is not an example of work. The wall is not displaced. 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A book falls off a table and free falls to the ground.</a:t>
            </a:r>
          </a:p>
          <a:p>
            <a:pPr eaLnBrk="1" hangingPunct="1"/>
            <a:r>
              <a:rPr lang="en-US" altLang="en-US" dirty="0" smtClean="0"/>
              <a:t>Yes! There is a force (gravity) which acts on the book which causes it to be displaced in a downward direction (i.e., "fall").</a:t>
            </a:r>
          </a:p>
          <a:p>
            <a:pPr eaLnBrk="1" hangingPunct="1"/>
            <a:endParaRPr lang="en-US" alt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105400" y="3276600"/>
            <a:ext cx="13716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5029200" y="2895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Force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620000" y="4953000"/>
            <a:ext cx="0" cy="990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772400" y="4953000"/>
            <a:ext cx="0" cy="990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2" name="TextBox 9"/>
          <p:cNvSpPr txBox="1">
            <a:spLocks noChangeArrowheads="1"/>
          </p:cNvSpPr>
          <p:nvPr/>
        </p:nvSpPr>
        <p:spPr bwMode="auto">
          <a:xfrm>
            <a:off x="7772400" y="5421313"/>
            <a:ext cx="774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Force</a:t>
            </a:r>
          </a:p>
        </p:txBody>
      </p:sp>
      <p:sp>
        <p:nvSpPr>
          <p:cNvPr id="11273" name="TextBox 10"/>
          <p:cNvSpPr txBox="1">
            <a:spLocks noChangeArrowheads="1"/>
          </p:cNvSpPr>
          <p:nvPr/>
        </p:nvSpPr>
        <p:spPr bwMode="auto">
          <a:xfrm>
            <a:off x="5943600" y="5410200"/>
            <a:ext cx="158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Displacement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  <p:bldP spid="11269" grpId="0"/>
      <p:bldP spid="11272" grpId="0"/>
      <p:bldP spid="1127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 waiter carries a tray full of meals above his head by one arm straight across the room at constant speed.</a:t>
            </a:r>
          </a:p>
          <a:p>
            <a:pPr eaLnBrk="1" hangingPunct="1"/>
            <a:r>
              <a:rPr lang="en-US" altLang="en-US" dirty="0" smtClean="0"/>
              <a:t>This is not an example of work. There is a force (the waiter pushes up on the tray) and there is a displacement (the tray is moved horizontally across the room). To cause a displacement, the force must be in the same direction.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				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			not in the same 					direction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953000" y="5029200"/>
            <a:ext cx="0" cy="990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953000" y="6019800"/>
            <a:ext cx="13716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4" name="TextBox 5"/>
          <p:cNvSpPr txBox="1">
            <a:spLocks noChangeArrowheads="1"/>
          </p:cNvSpPr>
          <p:nvPr/>
        </p:nvSpPr>
        <p:spPr bwMode="auto">
          <a:xfrm>
            <a:off x="4114800" y="556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Force</a:t>
            </a:r>
          </a:p>
        </p:txBody>
      </p:sp>
      <p:sp>
        <p:nvSpPr>
          <p:cNvPr id="12295" name="TextBox 6"/>
          <p:cNvSpPr txBox="1">
            <a:spLocks noChangeArrowheads="1"/>
          </p:cNvSpPr>
          <p:nvPr/>
        </p:nvSpPr>
        <p:spPr bwMode="auto">
          <a:xfrm>
            <a:off x="4818063" y="6096000"/>
            <a:ext cx="158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Displacement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  <p:bldP spid="12294" grpId="0"/>
      <p:bldP spid="1229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 rocket accelerates through space.</a:t>
            </a:r>
          </a:p>
          <a:p>
            <a:pPr eaLnBrk="1" hangingPunct="1"/>
            <a:r>
              <a:rPr lang="en-US" altLang="en-US" dirty="0" smtClean="0"/>
              <a:t>This is an example of work. There is a force (the expelled gases push on the rocket) which causes the rocket to be displaced through space.</a:t>
            </a:r>
          </a:p>
        </p:txBody>
      </p:sp>
      <p:sp>
        <p:nvSpPr>
          <p:cNvPr id="13316" name="AutoShape 5" descr="data:image/jpeg;base64,/9j/4AAQSkZJRgABAQAAAQABAAD/2wCEAAkGBhAQDxAQDxAPDw8QDxAOEA8QDw8NDQ8PFBAVFBQQEhQXHCYeFxkjGRQUHy8gIycpLCwsFR4xNTAqNSYrLCkBCQoKDgwOGg8PGiwkHyQsLDUqLSwpLCwpLSwsLCwtLCwsLCwsLCkpLCksLCwpLCwsKSwsLC8sKSwpKSwsLCwsLP/AABEIAOEA4QMBIgACEQEDEQH/xAAcAAABBQEBAQAAAAAAAAAAAAACAAEDBAYFBwj/xAA8EAACAQIEAwUFBgUEAwEAAAAAAQIDEQQFEiExQVEGEyJhcTKBkaGxBxQjQlLBYnLR4fBDksLxM1OCFf/EABsBAAEFAQEAAAAAAAAAAAAAAAIAAQMEBQYH/8QAMREAAgEDAwMCBAUEAwAAAAAAAAECAwQREiExBRNBIlEUMmFxBkKR0eGBobHBI1Lw/9oADAMBAAIRAxEAPwDz9DoEJHRIkCQ4KCJUIIdAoIlQgkOCOmSJiCHuCIPI4hmIYBsYTBHYxGxDAsdjMiY4LGYehgMjYwLGHYxExAjMIaxExgbDNB2GsRsYBjWDsKxG0NkjsNpJNIzQDQ2SOwg7CAwLJZHQyHRrIkCHQNwkSJiCQ4I6ZKmIJDgosYuVO8e6UktK1amn4udrcg0xs74IrjDCHyOONcQwzYhXGbJIUm+CJlg2uPzBw2C5JFRoVi1KnYhqMGUcDKWTsZVPDKjV75SdTT+E4tKKl/F5HCrtanYFzYJFKeUBCnpk5Z5GYhCZAyUYawSXQkWGn+if+yRG2hmQ2FYllSkuMWvVNBQhZXa3/Kv3fkRtg5K9h9IdhWGaByR2G0kukWkFoHJFpES6BhsDZEmOCOi8mWQkHGLfBXIy7l2Yui5NKL1RcHqipbNWdr8ySIMm0tisONKV3ca4aYQdxXBuOGmIK4gTQdkOzksbWVOPBLVKT4Rj1YtSW7AqTUI5ZyY4GbSkouzdl5s62E7NySTqpq+6ppXqNdX+lept8e8vy2DSksRXV3ZNKEH0X9tzA5x2nq15S4Qg3fRBaY+/m/eNGpq3S2KsKtSrskWMROnT2vGNvyw8cvfLgcuvj1+Ve97soylca47mWI0kuSSddsibEC2Qt5JcYHJMPhZ1JaacJTl0ir29ehpcD2BxCp0sRi4So0ar8EN1Wltfxq34aa67+SNBQoU6UdNOKjFckvm+piX3VYUHogsv+xqWfTpXC1t4j/czGD7GzdnWmoL9MPFL/dwXzOrSyHC0/wDTU31m9f8Ab5HQqVSvORzla/uK3MsfbY6Oh02hT4jn77i1KO0YxivJJFXE1G1fiHORDOZBTqyhLUmXa1nTrU3Ta/g5Vas5O3VnIr7ybXU0GIwPhlUjtKzsuCf9DOQhJNqScWnwf+bnSWNeNWWxwl7Y1bVtTW3v4FpJYU46ZNyakraUldS33u+Q2kfSa+DKbI1EWkl0j6AdIzkQ6BE2gQtI2ooocEclTLwdxXBHuGmIK49wQoq4aYhxFiGCbXMhqU3Ekw0CppvCGuW8HmtWkmqc5Q1K0tMnG66OxSuK42odpPknr4qU3eTuQjXGuM5CSS2QQNxXBk7bvZLe/kC2OEk20km22oqKTlKUm7KKS3bb5I9n+zv7MI4ZQxeOipYl2lToO0oYbzlylU8+C5dSL7LPs9VGMMfi4fjyV8PSmrdxBr/yST/1Guvsp24tnodatyRmXNxn0xBbKmeYRYijOk+Ml4ZfpmuD+J5bXjKMpRknGUZOLT43R6pKRlO2OSOa+8U14or8SKW8ope16owLyhrWtco2uj3ipT7U+Hx9/wCTGzkQzmKUyGcjHwdrGI05AQjqdviBKRZpw0rz5jkr2RDjqlkkuf0RxMa/Gn0X7l7FV7yb5cF6HPq7yNfpEW6+fZMw/wAQtQscPy0BWqOcnKVrvjZJL4DKIagGoHXYPOM4ItA+gmUAlAfSA5FfQIsaBC0g6jgphRk1w5q3uYFx0yBM1QiSVS6irRWlNXSs3d3vJ83uRDoNMQVybCtXIB4ysSRlhjNZRtss+7dxU7y/eWXd2ta/O5msytd2K8cc0rENWs5FidVNYKdG3cJuTYIhriuV8l4cVxriuLIh7m/+yjsT97rffK8b4ahP8OLW1bERd/fGHHzdujRj+zuR1MdiqWFpbSqS8U//AF0lvOo/RfNpcz6RwOCp4WhTw9GOmnSgqcI87JcW+b5tlO5raVpXLGbLFeryRVlIapUSTbdkt239SrQhUr+JSdKlydvxZrrv7KMzBG2TyZFJk3/5FJbtzb6upK/9CtWw2i7hKU1x0ys5cOCYWlgdxLyYntV2acHKvQX4fGpTS9jrKP8AD5cjISmewORlM87FKo3Vw6UXu5UdlCb/AIP0vy4ehlXNp+aH6HX9L6wklSrv7P8Af9zHYeH5n7v6g42vpjbm9vd1LFeLptqacHH2oyVmvVHDxeJ1Nv4ehmpPJ1kMT9XgirVQYxIIy1TS6bv3FyMTqOjUMKVR/Y4r8UXalKFFeN3/AKGjENQDjEkjA6JROJciNQCUCaMA1TJFAiciv3Yi13YgtAOsxqY4CY9zITN4JMsYLGSpVI1IW1Rd1dKSv5p7MrDhpiaysMkqVHKTk+LbfQEG49wsiCuK4wh8iHuTYXCTqyUKcXOT5JfXoFgMC6srXtFe1J8Ev6mpw+IjRh3dBaF+af8AqTfVszrzqEaHpW8jYsOlVLr1PaJXw/Y6MVfE1oxfHRDd+9j4rKMHCLaUnZcW5q7+I7r9WDQpqtXpUp37rWpVWr+wnv8AL6mA7y4rT+Z/0Ooj0y2t4OU4rCW+f5PRfsk7LrDYaeLmvxcVbRfjDDx9lL+Z3l6aehtKlS7I1RgoRSSsoq1nta2yVuRHKjHp82a2W/meWcBVmpzcorCb49iDHPVKnT5Sk5T/AJY7297+hYq42ystrf5sUcVRSnCVttMo+/jc5mPxmi6T2LdCnqRl3VRxeEWMfmtub+JwK3aGcZbSdujd0czM8147nGWJcpGxSoLG6Ocua0n8rPTsrxff09fO6i1tZF9bHG7K4fTh25cZSWnjw2vuX8ZitKsuP0MS4io1GonT2UpToRc+cHM7R5fQxEdNWCbWymvDUXkpLe3lwPNs57KVKbbpTVSHRpQqJfR/I3eOxlr7mSzrNH7KfifyXUqfDRrSxjc27bqlxarEZbez4Mxg8O431K0m910tyLkYjQiTRidJQoqlBQj4MO6uJXFR1Z8seMCWMB4QJowLsYlCUgYwJI0ySFMmjTLEYEEplfuhyz3Qg+2BrPN7j3BuOcumdSEFBNuyI7lvLbd4rkkN3gZvCDeXytexWcbHqFLK8K8C6mtd8ttB5xmcEqjsWatNRWUQUa3cbRVDpU3JpLn8vMiOjhaWlX5v5LoZd3cqhDPnwbnS7CV7WUfyrl/+9y/RtCKjHgvi31YTrlXUxmzlJNyeWelwoxhFRitkWXXOvk8bRlUe1/CvRcfnt7jOVG7bcXsl1ZqPYhGH6Yq/rzL1lT31HM/iS47dJUl+b/Buux3aPXTeHqP8Smr02/zU+nrH6W6HcnNs8kpYyVOanB6ZRd01xTN9kfaKOJhyjVilrh/yj5M1Dgjup6vC+t0+jX/bOLneXzcW4p+n+cjq4e7d3w5eZPqfDin6k1Kq6byiCvQVVYZ5TmGCquVtMn7judmOydSpJSktMeLk9kkbinpbbcIXUr30r4egsTjLdL2tskkl0LsuoPTpijOj0uOvVJ5GrV404RhFJKKsrb3/AIjgY7GcdyXG4zjuZXOs4UFu7t8I82Z28n9TXSUVhcEecZqop9eS6mZlUcm292wKteVSTlJ7/JeSDgjWt6KprL5KlWeSejRbvZN2V3bkiWEQcPWlFNRbWpWdua6MlgjSgilJslhEsU4EdOJapxLcIlacgoQJ4UxU4FmnAlbwV3Ii7oRa7sQGsDJ4/ccAe5yeTsQrhU6jTuiO44aYjsQz2SjpuznVqrk7sgDgiSdaUluxowWdi1hKN/E+C+pb134fEgp3dlwXJHQwuHuY9Wmpy11P6I6e3vJUKXZttveXlv6eyIoUGyeOBZ1sHl7fI0OByK9trlWrdU6axhB9uq/XKT/Ux+FyuTq0214YvU/crr52OjXvubSr2cahdR9X0RwMdluzel7O3DcC3uqbWxmX7qV5Jt5wjPzkuY2Gx0qNSNSlJxnF3T2fua5ryFjKTV9reTW5z1eTtw8zRUkzHaaPUuz/AG1p4q0JWp1lxhwjPzg/24mkhVVr3R4VLEKHC91vdcb9bnayf7RqlJqGJp9/T4KUG1Xive7T99n5hDHqUMR7VuGp7/0KOLxVjk0u2mDqUnOFVKMdnCScKi/+Hu/cZXOO01bEKUcOpQprjPhUa/4/UCVSMWlJ8luhY168XOnHZeS9n/aWNO8IeOp0v4Y/zP8AYyNSvKcnKbu3zKsWSwNelTjAy5ybJ4FiBXgWIF2JWkWKZYpogpouvDSjZyVr7otwKk5Ikpot0kVaRcpIuw4Ks2WaUS1TiQUkXKSIpsrsfQOSWEQZAyeHj3BuPc5nJ2o44IrhZEFcmpECZPSY0pBQ5OjhYHey+hexxMGarIqOpqxlXVTSmzoLKKzuaPJMp1NJI3mW5HGCTa3KfZrLdMVJo0UqsUuJnW9KNZa5lS/u5SnohwVqtFW0pIy2ZZfZTslvVau+C8zQzxXiCqxhNbxi+fBceoKlQSknyU4OcGmeSZ3lqi29Sl1aasY7G1LOyaS34NP37HrfabJotNrTFc1Y8pzqkoTaXDqWLG515S3LFS3VRpp4T8nHlJvhvx+AcMG5Pffy47FqFNf9cCxQJat2+InTWn4dpwxOq9X+A8Jl0Va6SXSKS+NjQ4GklTqOyUYxv0XE5dEv5jiO5wMv1V5aI9dK4sp01KrUSNG9qRt6DxskZOnwRNBkEGTQO1ieTyLEGTwK0Do4XDXLMNyvIKlIvSxcppKTvZWXkuhH9zaQMVYux2Kk0nuW6bLdJlKlItUpF2D2K00X6TLlJnPpyLdOZHNEDRb1CIe8EQaQMHidx7gpiucnk7Mt4DBSrTjCCvKTSS6smzbKamGqOnVi4zjxi+KK2DxkqU1ODakndNbNPqS5lmlTETc6snOb4yk7t+8sJw0fUhfc7n0KtyanIly3K6mIc1TteEJVJXko+GKu+JFQotuyIpbRy+CeEk5aVydTAJyaSPVOxWRWjrqbJbtsxnZjKlG06nBHfzftioR7um7JbbHOXlR1pduB0NKnKNPOcZNtje0cIeCD2WwFDOHLmeZUc1c3qvv6mx7OXqWM6qp28c5JexRUMo22Aoa1dl+pRUYg4RKnBX22KOa5vFRaTLajRjQzP5mjDxOrUxHgzPafGbSPIc9rXkza9qs3vdJnnGY4i7ZN0mjpWS5dyUYKBPgp3h6Nou0Chl8fw79W3+37F+iPcY7kse533TnL4Om5f9UdLCQu1d2XGT6JcWcnPM27+r4dqdNaKa8ub95DmGaXTpwfhftNfm8l5FCLNSwttH/JLk4vr3UlWl2aT2XL9yxBmlwUMJ90m5uX3i60JW0OPO5xcryeriG+7skvzSbtfokk2y/jez86NNynUjqVvw7TUt/PgbtOenwcRXnTb0uWGVKftGqyLCKbiursZCnKzNJk2YaWncu0HuDVTcdjY5z2bdGEZO3iRj8VCzNBju0MqsEpSvYzeKrXZYhqUfXyVYp+Qqci1TmUKcyxCZahICUTo05liFQq4dQ0Sbk1NNaY2updd+QoVCbaRXaL3eCKvejDaAcHkwhCOGOvFce4I4+REsHJcLr0Ork8EneRBh5pQ1WuPLGRlsvC+vIr1JymtJcpRjTakdfF9oXFaY+hy5Yhz8SfqiliIN78+ZLllGUpq3UjjThCOUSSrTqTwzQdnsJOrUSjfie05Rg6eEoqU2tdr+hiOztOnhYd5K17X3M/2t7eTqNwpy2MSbndVcU1x+herR7cFGT28m9zjtnFtqMtl5mVzPtbdNJnnjzWb4ybI549vmWqfTEnmTyyt8XGKxBYOtmeauV9zhzk5SsuLdl6kc6rZZwVo3qT4LaK5t87GqoqlDYgox+JrKMnheX7LydRJQit7JLizn4nMHLwx2j85f2K+IxUpvfZclyX9yNAULZReqe7NTqfWnWj2LfaC2z5f7IlTLOEo65KPq2/JJt/QqJlvAV9FRP1XxVjQcmllcnLT4ZtshzKFKCjFLpZcWzoYyhJxlVrUpyTuu6UoRehreT5p9LbmBynNHSqwm1dRmpaXxt09Te0s9pV4Nwk7pLVFpxlG/J/2C6/cXdvTj24eh/M/wDW3H3MOha0ozdSb3M9muJpVY6oceTdrrf2G0UKFdosZtC7ckrLm7Wuc+nIj6VNum5LOM7ZeX9S9GWpHWjinbmCqty7SzOh91dLul32q/e33Uf02OXGZv6iFNvOUXYTJ4TKMJk0KhPCYEol+FQljUKMahJGqWYzIXAu94Iqd4Ik7gOg87EMI4g6YcQwhCLGGrW8L4P5Edak4v6MjLFOumtM+HJ80A1h5QaeVhkuEnr8L48n+x3srUIby2aONhsLZ3Tug8zxL2t7yrVj3HpRepS7cdT5OtnPaByi4RexlpTbd2JyZZy3CqpNRbtd2LNtbKPoj5KdxcufqkVbiOtn2UrDzcVKMrc4vVF+jOQWKlN05aWVqdRVI6kIJyb48lZdEuiBERkmXwEgkCh0OhiRMNMiTDTJEwGjoYedOW0/BL9VrxfrbgabI8VgsPSlKpW11JP2IKUtlw5ebMZFkiZaua87u3+GqP05X3ePH2KMrSLlnJ181zTvpvQnGnfwp2vb3FWMitGRLGQqaUIqMeESKmorCLMZE6b5lOMi1Uxcp6dUm9EVCPlFcF8y1GRHJE0ZksZlSMySMyeMyNxLkZkiqFOMw1UJlMicS33gxW1iC1jaDGljA4pU5qbhCqkmtE03B3TV9unErjnMJ4eUbbWVgTYwhDDiEIQhEkK7XBjTquXEEYbCH1PGBB0qri7rYAcJPG6BayS18TKftMhEITbbyxJJbIQ4whhxx0COIYNMJMBDphIYlTDiyFMNMkTAaJkyWMiupBpkqYDRZjIOMivGQakTKRG0WVIkjMqqQamSqQDiWlMJTKymEpkimA4ljvByvrEPrG0meEIRiGmISQhCEFVglJpSUkm0pK+mXmr7giEIQhCEIQw4w4hDCHGEIQ4whCHEMIQgh0COOMGmEmRoe4SYxKmGpEKYSYaYLRMmGpEKkEpEikA0TqQSkQKQSkGpAtE6kEpFdSC1BqQOkn1jEWsQ+obByxCEZxcEIQhCEIQhCEIQhCEIQhCEIQhCEIQhCEIQhCEIQhDDjoQh0MOghCCQw6HQhBoFhIcQg0MOghCHQw4hCCE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3317" name="Picture 7" descr="http://us.123rf.com/400wm/400/400/solarseven/solarseven1208/solarseven120800002/14968593-vector-space-rocket-journey-to-the-unknow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05200"/>
            <a:ext cx="2590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1676400" y="3886200"/>
            <a:ext cx="13716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828800" y="4038600"/>
            <a:ext cx="13716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0" name="TextBox 8"/>
          <p:cNvSpPr txBox="1">
            <a:spLocks noChangeArrowheads="1"/>
          </p:cNvSpPr>
          <p:nvPr/>
        </p:nvSpPr>
        <p:spPr bwMode="auto">
          <a:xfrm>
            <a:off x="1524000" y="41910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Force</a:t>
            </a:r>
          </a:p>
        </p:txBody>
      </p:sp>
      <p:sp>
        <p:nvSpPr>
          <p:cNvPr id="13321" name="TextBox 9"/>
          <p:cNvSpPr txBox="1">
            <a:spLocks noChangeArrowheads="1"/>
          </p:cNvSpPr>
          <p:nvPr/>
        </p:nvSpPr>
        <p:spPr bwMode="auto">
          <a:xfrm>
            <a:off x="2286000" y="4811713"/>
            <a:ext cx="158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Displacement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20" grpId="0"/>
      <p:bldP spid="133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 smtClean="0"/>
              <a:t>Are the following situations examples of work? Why or why not?</a:t>
            </a:r>
          </a:p>
          <a:p>
            <a:pPr lvl="1"/>
            <a:r>
              <a:rPr lang="en-US" altLang="en-US" dirty="0" smtClean="0"/>
              <a:t>An excited teacher hits the desk.</a:t>
            </a:r>
          </a:p>
          <a:p>
            <a:pPr lvl="1"/>
            <a:r>
              <a:rPr lang="en-US" altLang="en-US" dirty="0" smtClean="0"/>
              <a:t>A mover carries a box down the hall.</a:t>
            </a:r>
          </a:p>
          <a:p>
            <a:pPr lvl="1"/>
            <a:r>
              <a:rPr lang="en-US" altLang="en-US" dirty="0" smtClean="0"/>
              <a:t>A swimmer swims to the other end of the pool and back.</a:t>
            </a:r>
          </a:p>
          <a:p>
            <a:pPr lvl="1"/>
            <a:r>
              <a:rPr lang="en-US" altLang="en-US" dirty="0" smtClean="0"/>
              <a:t>A dog pulls a sled.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74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smtClean="0"/>
              <a:t>Work = Force x Displacement</a:t>
            </a:r>
          </a:p>
          <a:p>
            <a:pPr eaLnBrk="1" hangingPunct="1"/>
            <a:r>
              <a:rPr lang="en-US" altLang="en-US" smtClean="0"/>
              <a:t>W = F•∆d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unit of work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The Joule is the unit of work.</a:t>
            </a:r>
          </a:p>
          <a:p>
            <a:pPr eaLnBrk="1" hangingPunct="1"/>
            <a:r>
              <a:rPr lang="en-US" altLang="en-US" b="1" smtClean="0"/>
              <a:t>1 Joule = 1 Newton • 1 meter</a:t>
            </a:r>
          </a:p>
          <a:p>
            <a:pPr eaLnBrk="1" hangingPunct="1"/>
            <a:r>
              <a:rPr lang="en-US" altLang="en-US" b="1" smtClean="0"/>
              <a:t>1 J = 1 N • m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smtClean="0"/>
              <a:t>James Prescott Joule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b="1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smtClean="0"/>
              <a:t>His work led to the law of</a:t>
            </a:r>
            <a:br>
              <a:rPr lang="en-US" altLang="en-US" b="1" smtClean="0"/>
            </a:br>
            <a:r>
              <a:rPr lang="en-US" altLang="en-US" b="1" smtClean="0"/>
              <a:t>conservation of energy.</a:t>
            </a:r>
            <a:endParaRPr lang="en-US" altLang="en-US" smtClean="0"/>
          </a:p>
        </p:txBody>
      </p:sp>
      <p:pic>
        <p:nvPicPr>
          <p:cNvPr id="15364" name="Picture 2" descr="http://imgc.allpostersimages.com/images/P-473-488-90/30/3032/RMVBF00Z/posters/physicist-james-prescott-jou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14600"/>
            <a:ext cx="34861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How much work is done by a person who uses a force of 27.5 N to move a grocery cart 12.3 m?</a:t>
            </a:r>
          </a:p>
          <a:p>
            <a:pPr eaLnBrk="1" hangingPunct="1"/>
            <a:r>
              <a:rPr lang="en-US" altLang="en-US" dirty="0" smtClean="0"/>
              <a:t>F = 27.5 N</a:t>
            </a:r>
          </a:p>
          <a:p>
            <a:pPr eaLnBrk="1" hangingPunct="1"/>
            <a:r>
              <a:rPr lang="en-US" altLang="en-US" dirty="0" smtClean="0"/>
              <a:t>∆d = 12.3 m</a:t>
            </a:r>
          </a:p>
          <a:p>
            <a:pPr eaLnBrk="1" hangingPunct="1"/>
            <a:r>
              <a:rPr lang="en-US" altLang="en-US" dirty="0" smtClean="0"/>
              <a:t>W = F•∆d</a:t>
            </a:r>
          </a:p>
          <a:p>
            <a:pPr eaLnBrk="1" hangingPunct="1"/>
            <a:r>
              <a:rPr lang="en-US" altLang="en-US" dirty="0" smtClean="0"/>
              <a:t>W = (27.5 N)(12.3 m)</a:t>
            </a:r>
          </a:p>
          <a:p>
            <a:pPr eaLnBrk="1" hangingPunct="1"/>
            <a:r>
              <a:rPr lang="en-US" altLang="en-US" dirty="0" smtClean="0"/>
              <a:t>W = 338.3 </a:t>
            </a:r>
            <a:r>
              <a:rPr lang="en-US" altLang="en-US" dirty="0" err="1" smtClean="0"/>
              <a:t>N•m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W = 338.3 J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16388" name="Picture 2" descr="http://www2.franciscan.edu/academic/mathsci/mathscienceintegation/MathScienceIntegation-1015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667000"/>
            <a:ext cx="1981200" cy="281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55, 000 J of work is done to move a rock 25 m. How much force was applied?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				W = 55,000 J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				 ∆d = 25 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				F = 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				W = F•∆d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				55,000 J = F•(25 m)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				F = 55,000 J / 25 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				F = 2200 N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17412" name="Picture 2" descr="http://www2.franciscan.edu/academic/mathsci/mathscienceintegation/MathScienceIntegation-1018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90800"/>
            <a:ext cx="2176463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Cell Phone use and other electronic devices</a:t>
            </a:r>
          </a:p>
          <a:p>
            <a:pPr lvl="1"/>
            <a:r>
              <a:rPr lang="en-US" sz="2400" dirty="0" smtClean="0"/>
              <a:t>Put them away unless otherwise told so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I don’t care if you are done with todays work, you may not pull out your phone. Bring a book or work on something for another class.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No, you may not charge your cell phone in my classroom. If I see a phone out that is charging, it will be confiscated.</a:t>
            </a:r>
          </a:p>
        </p:txBody>
      </p:sp>
      <p:pic>
        <p:nvPicPr>
          <p:cNvPr id="1026" name="Picture 2" descr="http://images.clipartpanda.com/phone-clip-art-cell-phone-grey-orange-m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669962"/>
            <a:ext cx="1977563" cy="199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85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827212"/>
            <a:ext cx="7313612" cy="487838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Teacher website:</a:t>
            </a:r>
          </a:p>
          <a:p>
            <a:pPr marL="0" indent="0">
              <a:buNone/>
            </a:pPr>
            <a:r>
              <a:rPr lang="en-US" sz="2800" dirty="0">
                <a:hlinkClick r:id="rId2"/>
              </a:rPr>
              <a:t>http://marieisokpunwu.weebly.com</a:t>
            </a:r>
            <a:r>
              <a:rPr lang="en-US" sz="2800" dirty="0" smtClean="0">
                <a:hlinkClick r:id="rId2"/>
              </a:rPr>
              <a:t>/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Teacher remind:  </a:t>
            </a:r>
          </a:p>
          <a:p>
            <a:pPr marL="0" indent="0">
              <a:buNone/>
            </a:pPr>
            <a:r>
              <a:rPr lang="en-US" sz="2800" dirty="0" smtClean="0">
                <a:hlinkClick r:id="rId3"/>
              </a:rPr>
              <a:t>Text @cebhd8</a:t>
            </a:r>
            <a:r>
              <a:rPr lang="en-US" sz="2800" dirty="0" smtClean="0"/>
              <a:t> to 81010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Teacher email:</a:t>
            </a:r>
          </a:p>
          <a:p>
            <a:pPr marL="0" indent="0">
              <a:buNone/>
            </a:pPr>
            <a:r>
              <a:rPr lang="en-US" sz="2800" dirty="0" smtClean="0"/>
              <a:t>Marie_Isokpunwu@roundrockisd.org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7922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0" name="Picture 4" descr="http://www.hilltopfuncenter.com/wp-content/uploads/report-card-clip-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6" y="5257800"/>
            <a:ext cx="1565564" cy="156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827212"/>
            <a:ext cx="7313612" cy="5030787"/>
          </a:xfrm>
        </p:spPr>
        <p:txBody>
          <a:bodyPr/>
          <a:lstStyle/>
          <a:p>
            <a:r>
              <a:rPr lang="en-US" sz="2400" dirty="0" smtClean="0"/>
              <a:t>Grading:</a:t>
            </a:r>
          </a:p>
          <a:p>
            <a:endParaRPr lang="en-US" dirty="0"/>
          </a:p>
          <a:p>
            <a:r>
              <a:rPr lang="en-US" sz="2400" dirty="0" smtClean="0"/>
              <a:t>20%  Daily</a:t>
            </a:r>
          </a:p>
          <a:p>
            <a:r>
              <a:rPr lang="en-US" dirty="0" smtClean="0"/>
              <a:t>40%  Minor  (Quizzes, Labs, etc.)</a:t>
            </a:r>
          </a:p>
          <a:p>
            <a:r>
              <a:rPr lang="en-US" sz="2400" dirty="0" smtClean="0"/>
              <a:t>40%  Major (Tests, Projects, Labs, etc.)</a:t>
            </a:r>
          </a:p>
          <a:p>
            <a:endParaRPr lang="en-US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7444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0" name="Picture 4" descr="http://www.hilltopfuncenter.com/wp-content/uploads/report-card-clip-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6" y="5257800"/>
            <a:ext cx="1565564" cy="156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827212"/>
            <a:ext cx="7313612" cy="5030787"/>
          </a:xfrm>
        </p:spPr>
        <p:txBody>
          <a:bodyPr/>
          <a:lstStyle/>
          <a:p>
            <a:pPr lvl="1"/>
            <a:r>
              <a:rPr lang="en-US" dirty="0" smtClean="0"/>
              <a:t>Course books and/ or notebooks </a:t>
            </a:r>
            <a:r>
              <a:rPr lang="en-US" dirty="0" smtClean="0"/>
              <a:t>will be collected the day of the test for grading</a:t>
            </a:r>
          </a:p>
          <a:p>
            <a:pPr lvl="1"/>
            <a:r>
              <a:rPr lang="en-US" dirty="0" smtClean="0"/>
              <a:t>Should you fail a test, you are welcome to attend tutorials for re-teaching and re-testing. The maximum score for a re-test is 70%</a:t>
            </a:r>
          </a:p>
          <a:p>
            <a:pPr lvl="1"/>
            <a:r>
              <a:rPr lang="en-US" dirty="0" smtClean="0"/>
              <a:t>All re-tests must take place within </a:t>
            </a:r>
            <a:r>
              <a:rPr lang="en-US" b="1" dirty="0" smtClean="0">
                <a:solidFill>
                  <a:srgbClr val="FF0000"/>
                </a:solidFill>
              </a:rPr>
              <a:t>one week </a:t>
            </a:r>
            <a:r>
              <a:rPr lang="en-US" dirty="0" smtClean="0"/>
              <a:t>of the original test being returned</a:t>
            </a:r>
          </a:p>
        </p:txBody>
      </p:sp>
    </p:spTree>
    <p:extLst>
      <p:ext uri="{BB962C8B-B14F-4D97-AF65-F5344CB8AC3E}">
        <p14:creationId xmlns:p14="http://schemas.microsoft.com/office/powerpoint/2010/main" val="97139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827212"/>
            <a:ext cx="7313612" cy="5030787"/>
          </a:xfrm>
        </p:spPr>
        <p:txBody>
          <a:bodyPr/>
          <a:lstStyle/>
          <a:p>
            <a:r>
              <a:rPr lang="en-US" dirty="0" smtClean="0"/>
              <a:t>When are tutorials?</a:t>
            </a:r>
          </a:p>
          <a:p>
            <a:pPr lvl="1"/>
            <a:r>
              <a:rPr lang="en-US" dirty="0" smtClean="0"/>
              <a:t>Tuesday </a:t>
            </a:r>
            <a:r>
              <a:rPr lang="en-US" dirty="0" smtClean="0"/>
              <a:t>PM and Friday AM</a:t>
            </a:r>
            <a:endParaRPr lang="en-US" dirty="0" smtClean="0"/>
          </a:p>
          <a:p>
            <a:pPr marL="366713" lvl="1" indent="0">
              <a:buNone/>
            </a:pPr>
            <a:endParaRPr lang="en-US" dirty="0"/>
          </a:p>
          <a:p>
            <a:pPr lvl="1"/>
            <a:r>
              <a:rPr lang="en-US" dirty="0" smtClean="0"/>
              <a:t>The physics teachers have broken up the responsibility of hosting tutorials, please check the schedule in the window by the </a:t>
            </a:r>
            <a:r>
              <a:rPr lang="en-US" dirty="0" smtClean="0"/>
              <a:t>door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61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Dates For the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Practice Quiz </a:t>
            </a:r>
            <a:r>
              <a:rPr lang="en-US" dirty="0" smtClean="0"/>
              <a:t>1: Work and Power Content Quiz</a:t>
            </a:r>
          </a:p>
          <a:p>
            <a:pPr lvl="1"/>
            <a:r>
              <a:rPr lang="en-US" dirty="0" smtClean="0"/>
              <a:t>1/12 </a:t>
            </a:r>
            <a:r>
              <a:rPr lang="en-US" dirty="0" smtClean="0"/>
              <a:t>(B)</a:t>
            </a:r>
          </a:p>
          <a:p>
            <a:r>
              <a:rPr lang="en-US" dirty="0" smtClean="0"/>
              <a:t>Practice Quiz </a:t>
            </a:r>
            <a:r>
              <a:rPr lang="en-US" dirty="0" smtClean="0"/>
              <a:t>2: Energy Content Quiz</a:t>
            </a:r>
          </a:p>
          <a:p>
            <a:pPr lvl="1"/>
            <a:r>
              <a:rPr lang="en-US" dirty="0" smtClean="0"/>
              <a:t>1/23 </a:t>
            </a:r>
            <a:r>
              <a:rPr lang="en-US" dirty="0" smtClean="0"/>
              <a:t>(B)</a:t>
            </a:r>
          </a:p>
          <a:p>
            <a:r>
              <a:rPr lang="en-US" dirty="0" smtClean="0"/>
              <a:t>WEP </a:t>
            </a:r>
            <a:r>
              <a:rPr lang="en-US" dirty="0" smtClean="0"/>
              <a:t>Quiz</a:t>
            </a:r>
          </a:p>
          <a:p>
            <a:pPr lvl="1"/>
            <a:r>
              <a:rPr lang="en-US" dirty="0" smtClean="0"/>
              <a:t>1/25 </a:t>
            </a:r>
            <a:r>
              <a:rPr lang="en-US" dirty="0" smtClean="0"/>
              <a:t>(B)</a:t>
            </a:r>
          </a:p>
          <a:p>
            <a:r>
              <a:rPr lang="en-US" dirty="0" smtClean="0"/>
              <a:t>Test: Work, Power and Energy</a:t>
            </a:r>
          </a:p>
          <a:p>
            <a:pPr lvl="1"/>
            <a:r>
              <a:rPr lang="en-US" dirty="0" smtClean="0"/>
              <a:t>1/31 </a:t>
            </a:r>
            <a:r>
              <a:rPr lang="en-US" dirty="0" smtClean="0"/>
              <a:t>(B)</a:t>
            </a:r>
          </a:p>
          <a:p>
            <a:r>
              <a:rPr lang="en-US" dirty="0" smtClean="0"/>
              <a:t>Project: TBA next week</a:t>
            </a:r>
          </a:p>
          <a:p>
            <a:pPr lvl="1"/>
            <a:r>
              <a:rPr lang="en-US" dirty="0" smtClean="0"/>
              <a:t>2/11 </a:t>
            </a:r>
            <a:r>
              <a:rPr lang="en-US" dirty="0" smtClean="0"/>
              <a:t>(B)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36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KC #1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en-US" dirty="0" smtClean="0"/>
              <a:t>What was your favorite part of physics last semester?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/>
              <a:t>What is one thing you were not great at in physics last semester that you are going to work to be better at this semester?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Work and Power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1876</TotalTime>
  <Words>851</Words>
  <Application>Microsoft Office PowerPoint</Application>
  <PresentationFormat>On-screen Show (4:3)</PresentationFormat>
  <Paragraphs>136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Oriel</vt:lpstr>
      <vt:lpstr>Classroom Expectations</vt:lpstr>
      <vt:lpstr>Classroom Expectations</vt:lpstr>
      <vt:lpstr>Classroom Expectations</vt:lpstr>
      <vt:lpstr>Classroom Expectations</vt:lpstr>
      <vt:lpstr>Classroom Expectations</vt:lpstr>
      <vt:lpstr>Tutorials</vt:lpstr>
      <vt:lpstr>Assessment Dates For the Unit</vt:lpstr>
      <vt:lpstr>KC #1</vt:lpstr>
      <vt:lpstr>Work and Power</vt:lpstr>
      <vt:lpstr>Quantity Chart: Work &amp; Power</vt:lpstr>
      <vt:lpstr>What is work?</vt:lpstr>
      <vt:lpstr>Work or Not work?</vt:lpstr>
      <vt:lpstr>PowerPoint Presentation</vt:lpstr>
      <vt:lpstr>PowerPoint Presentation</vt:lpstr>
      <vt:lpstr>Work or Not?</vt:lpstr>
      <vt:lpstr>Work</vt:lpstr>
      <vt:lpstr>The unit of work</vt:lpstr>
      <vt:lpstr>Example #1</vt:lpstr>
      <vt:lpstr>Example #2</vt:lpstr>
    </vt:vector>
  </TitlesOfParts>
  <Company>RRISD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and Power</dc:title>
  <dc:creator>E133537</dc:creator>
  <cp:lastModifiedBy>e104077</cp:lastModifiedBy>
  <cp:revision>121</cp:revision>
  <dcterms:created xsi:type="dcterms:W3CDTF">2013-10-07T19:47:54Z</dcterms:created>
  <dcterms:modified xsi:type="dcterms:W3CDTF">2017-01-06T20:23:39Z</dcterms:modified>
</cp:coreProperties>
</file>