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56" r:id="rId3"/>
    <p:sldId id="257" r:id="rId4"/>
    <p:sldId id="258" r:id="rId5"/>
    <p:sldId id="259" r:id="rId6"/>
    <p:sldId id="265" r:id="rId7"/>
    <p:sldId id="260" r:id="rId8"/>
    <p:sldId id="261" r:id="rId9"/>
    <p:sldId id="262" r:id="rId10"/>
    <p:sldId id="263" r:id="rId11"/>
    <p:sldId id="264" r:id="rId12"/>
    <p:sldId id="266" r:id="rId13"/>
    <p:sldId id="268" r:id="rId14"/>
    <p:sldId id="269"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504"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smtClean="0"/>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6"/>
          <p:cNvSpPr>
            <a:spLocks noGrp="1"/>
          </p:cNvSpPr>
          <p:nvPr>
            <p:ph type="dt" sz="half" idx="10"/>
          </p:nvPr>
        </p:nvSpPr>
        <p:spPr/>
        <p:txBody>
          <a:bodyPr/>
          <a:lstStyle>
            <a:lvl1pPr>
              <a:defRPr/>
            </a:lvl1pPr>
            <a:extLst/>
          </a:lstStyle>
          <a:p>
            <a:pPr>
              <a:defRPr/>
            </a:pPr>
            <a:fld id="{FF4D55F1-1E20-46EE-A201-2136605320AE}" type="datetimeFigureOut">
              <a:rPr lang="en-US"/>
              <a:pPr>
                <a:defRPr/>
              </a:pPr>
              <a:t>1/6/2017</a:t>
            </a:fld>
            <a:endParaRPr lang="en-US"/>
          </a:p>
        </p:txBody>
      </p:sp>
      <p:sp>
        <p:nvSpPr>
          <p:cNvPr id="7" name="Footer Placeholder 19"/>
          <p:cNvSpPr>
            <a:spLocks noGrp="1"/>
          </p:cNvSpPr>
          <p:nvPr>
            <p:ph type="ftr" sz="quarter" idx="11"/>
          </p:nvPr>
        </p:nvSpPr>
        <p:spPr/>
        <p:txBody>
          <a:bodyPr/>
          <a:lstStyle>
            <a:lvl1pPr>
              <a:defRPr/>
            </a:lvl1pPr>
            <a:extLst/>
          </a:lstStyle>
          <a:p>
            <a:pPr>
              <a:defRPr/>
            </a:pPr>
            <a:endParaRPr lang="en-US"/>
          </a:p>
        </p:txBody>
      </p:sp>
      <p:sp>
        <p:nvSpPr>
          <p:cNvPr id="8" name="Slide Number Placeholder 9"/>
          <p:cNvSpPr>
            <a:spLocks noGrp="1"/>
          </p:cNvSpPr>
          <p:nvPr>
            <p:ph type="sldNum" sz="quarter" idx="12"/>
          </p:nvPr>
        </p:nvSpPr>
        <p:spPr/>
        <p:txBody>
          <a:bodyPr/>
          <a:lstStyle>
            <a:lvl1pPr>
              <a:defRPr/>
            </a:lvl1pPr>
            <a:extLst/>
          </a:lstStyle>
          <a:p>
            <a:pPr>
              <a:defRPr/>
            </a:pPr>
            <a:fld id="{1A1B9CC9-B056-4971-948B-458FABE63ADC}" type="slidenum">
              <a:rPr lang="en-US"/>
              <a:pPr>
                <a:defRPr/>
              </a:pPr>
              <a:t>‹#›</a:t>
            </a:fld>
            <a:endParaRPr lang="en-US"/>
          </a:p>
        </p:txBody>
      </p:sp>
    </p:spTree>
    <p:extLst>
      <p:ext uri="{BB962C8B-B14F-4D97-AF65-F5344CB8AC3E}">
        <p14:creationId xmlns:p14="http://schemas.microsoft.com/office/powerpoint/2010/main" val="1268959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E6DA2980-C76D-48AE-9D54-5DA8CADA560F}" type="datetimeFigureOut">
              <a:rPr lang="en-US"/>
              <a:pPr>
                <a:defRPr/>
              </a:pPr>
              <a:t>1/6/2017</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22D7AB60-FA41-4337-89C6-0649BD07A899}" type="slidenum">
              <a:rPr lang="en-US"/>
              <a:pPr>
                <a:defRPr/>
              </a:pPr>
              <a:t>‹#›</a:t>
            </a:fld>
            <a:endParaRPr lang="en-US"/>
          </a:p>
        </p:txBody>
      </p:sp>
    </p:spTree>
    <p:extLst>
      <p:ext uri="{BB962C8B-B14F-4D97-AF65-F5344CB8AC3E}">
        <p14:creationId xmlns:p14="http://schemas.microsoft.com/office/powerpoint/2010/main" val="3122191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D6F775F1-9872-4534-8E5F-9F7033E5C2FC}" type="datetimeFigureOut">
              <a:rPr lang="en-US"/>
              <a:pPr>
                <a:defRPr/>
              </a:pPr>
              <a:t>1/6/2017</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0C6C6A7A-CD06-4EF5-90C6-4796AC2032E1}" type="slidenum">
              <a:rPr lang="en-US"/>
              <a:pPr>
                <a:defRPr/>
              </a:pPr>
              <a:t>‹#›</a:t>
            </a:fld>
            <a:endParaRPr lang="en-US"/>
          </a:p>
        </p:txBody>
      </p:sp>
    </p:spTree>
    <p:extLst>
      <p:ext uri="{BB962C8B-B14F-4D97-AF65-F5344CB8AC3E}">
        <p14:creationId xmlns:p14="http://schemas.microsoft.com/office/powerpoint/2010/main" val="3795728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47F0A82B-427B-47D2-BE59-E4D31080185B}" type="datetimeFigureOut">
              <a:rPr lang="en-US"/>
              <a:pPr>
                <a:defRPr/>
              </a:pPr>
              <a:t>1/6/2017</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8B0D16D9-78BF-4C71-8B70-8B96DCF6B51B}" type="slidenum">
              <a:rPr lang="en-US"/>
              <a:pPr>
                <a:defRPr/>
              </a:pPr>
              <a:t>‹#›</a:t>
            </a:fld>
            <a:endParaRPr lang="en-US"/>
          </a:p>
        </p:txBody>
      </p:sp>
    </p:spTree>
    <p:extLst>
      <p:ext uri="{BB962C8B-B14F-4D97-AF65-F5344CB8AC3E}">
        <p14:creationId xmlns:p14="http://schemas.microsoft.com/office/powerpoint/2010/main" val="3268487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extLst/>
          </a:lstStyle>
          <a:p>
            <a:pPr>
              <a:defRPr/>
            </a:pPr>
            <a:fld id="{57C00C17-D6BB-4539-A899-7407924500AF}" type="datetimeFigureOut">
              <a:rPr lang="en-US"/>
              <a:pPr>
                <a:defRPr/>
              </a:pPr>
              <a:t>1/6/2017</a:t>
            </a:fld>
            <a:endParaRPr lang="en-US"/>
          </a:p>
        </p:txBody>
      </p:sp>
      <p:sp>
        <p:nvSpPr>
          <p:cNvPr id="9" name="Footer Placeholder 4"/>
          <p:cNvSpPr>
            <a:spLocks noGrp="1"/>
          </p:cNvSpPr>
          <p:nvPr>
            <p:ph type="ftr" sz="quarter" idx="11"/>
          </p:nvPr>
        </p:nvSpPr>
        <p:spPr/>
        <p:txBody>
          <a:bodyPr/>
          <a:lstStyle>
            <a:lvl1pPr>
              <a:defRPr/>
            </a:lvl1pPr>
            <a:extLst/>
          </a:lstStyle>
          <a:p>
            <a:pPr>
              <a:defRPr/>
            </a:pPr>
            <a:endParaRPr lang="en-US"/>
          </a:p>
        </p:txBody>
      </p:sp>
      <p:sp>
        <p:nvSpPr>
          <p:cNvPr id="10" name="Slide Number Placeholder 5"/>
          <p:cNvSpPr>
            <a:spLocks noGrp="1"/>
          </p:cNvSpPr>
          <p:nvPr>
            <p:ph type="sldNum" sz="quarter" idx="12"/>
          </p:nvPr>
        </p:nvSpPr>
        <p:spPr/>
        <p:txBody>
          <a:bodyPr/>
          <a:lstStyle>
            <a:lvl1pPr>
              <a:defRPr/>
            </a:lvl1pPr>
            <a:extLst/>
          </a:lstStyle>
          <a:p>
            <a:pPr>
              <a:defRPr/>
            </a:pPr>
            <a:fld id="{E2FB09F1-C8E8-4E2E-9FF0-1D6527BC61AC}" type="slidenum">
              <a:rPr lang="en-US"/>
              <a:pPr>
                <a:defRPr/>
              </a:pPr>
              <a:t>‹#›</a:t>
            </a:fld>
            <a:endParaRPr lang="en-US"/>
          </a:p>
        </p:txBody>
      </p:sp>
    </p:spTree>
    <p:extLst>
      <p:ext uri="{BB962C8B-B14F-4D97-AF65-F5344CB8AC3E}">
        <p14:creationId xmlns:p14="http://schemas.microsoft.com/office/powerpoint/2010/main" val="1964179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91A63B3D-D2BB-4082-9A50-EC5D215C89FF}" type="datetimeFigureOut">
              <a:rPr lang="en-US"/>
              <a:pPr>
                <a:defRPr/>
              </a:pPr>
              <a:t>1/6/2017</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1DA91C0D-07F2-4157-AD82-921E202DB046}" type="slidenum">
              <a:rPr lang="en-US"/>
              <a:pPr>
                <a:defRPr/>
              </a:pPr>
              <a:t>‹#›</a:t>
            </a:fld>
            <a:endParaRPr lang="en-US"/>
          </a:p>
        </p:txBody>
      </p:sp>
    </p:spTree>
    <p:extLst>
      <p:ext uri="{BB962C8B-B14F-4D97-AF65-F5344CB8AC3E}">
        <p14:creationId xmlns:p14="http://schemas.microsoft.com/office/powerpoint/2010/main" val="96445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488868A5-B922-477F-8028-2DA755637C5F}" type="datetimeFigureOut">
              <a:rPr lang="en-US"/>
              <a:pPr>
                <a:defRPr/>
              </a:pPr>
              <a:t>1/6/2017</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D8150093-6CA3-42D3-90CD-E2B26BDB164C}" type="slidenum">
              <a:rPr lang="en-US"/>
              <a:pPr>
                <a:defRPr/>
              </a:pPr>
              <a:t>‹#›</a:t>
            </a:fld>
            <a:endParaRPr lang="en-US"/>
          </a:p>
        </p:txBody>
      </p:sp>
    </p:spTree>
    <p:extLst>
      <p:ext uri="{BB962C8B-B14F-4D97-AF65-F5344CB8AC3E}">
        <p14:creationId xmlns:p14="http://schemas.microsoft.com/office/powerpoint/2010/main" val="34983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818DD792-AC2C-45FB-8755-17EF162D16AC}" type="datetimeFigureOut">
              <a:rPr lang="en-US"/>
              <a:pPr>
                <a:defRPr/>
              </a:pPr>
              <a:t>1/6/2017</a:t>
            </a:fld>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4F57A417-29E8-46F9-86EB-456FCA6B2B80}" type="slidenum">
              <a:rPr lang="en-US"/>
              <a:pPr>
                <a:defRPr/>
              </a:pPr>
              <a:t>‹#›</a:t>
            </a:fld>
            <a:endParaRPr lang="en-US"/>
          </a:p>
        </p:txBody>
      </p:sp>
    </p:spTree>
    <p:extLst>
      <p:ext uri="{BB962C8B-B14F-4D97-AF65-F5344CB8AC3E}">
        <p14:creationId xmlns:p14="http://schemas.microsoft.com/office/powerpoint/2010/main" val="2507681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extLst/>
          </a:lstStyle>
          <a:p>
            <a:pPr>
              <a:defRPr/>
            </a:pPr>
            <a:fld id="{76812ACB-2DEF-4E62-981A-166AAC05D226}" type="datetimeFigureOut">
              <a:rPr lang="en-US"/>
              <a:pPr>
                <a:defRPr/>
              </a:pPr>
              <a:t>1/6/2017</a:t>
            </a:fld>
            <a:endParaRPr lang="en-US"/>
          </a:p>
        </p:txBody>
      </p:sp>
      <p:sp>
        <p:nvSpPr>
          <p:cNvPr id="5" name="Footer Placeholder 2"/>
          <p:cNvSpPr>
            <a:spLocks noGrp="1"/>
          </p:cNvSpPr>
          <p:nvPr>
            <p:ph type="ftr" sz="quarter" idx="11"/>
          </p:nvPr>
        </p:nvSpPr>
        <p:spPr/>
        <p:txBody>
          <a:bodyPr/>
          <a:lstStyle>
            <a:lvl1pPr>
              <a:defRPr/>
            </a:lvl1pPr>
            <a:extLst/>
          </a:lstStyle>
          <a:p>
            <a:pPr>
              <a:defRPr/>
            </a:pPr>
            <a:endParaRPr lang="en-US"/>
          </a:p>
        </p:txBody>
      </p:sp>
      <p:sp>
        <p:nvSpPr>
          <p:cNvPr id="6" name="Slide Number Placeholder 3"/>
          <p:cNvSpPr>
            <a:spLocks noGrp="1"/>
          </p:cNvSpPr>
          <p:nvPr>
            <p:ph type="sldNum" sz="quarter" idx="12"/>
          </p:nvPr>
        </p:nvSpPr>
        <p:spPr/>
        <p:txBody>
          <a:bodyPr/>
          <a:lstStyle>
            <a:lvl1pPr>
              <a:defRPr/>
            </a:lvl1pPr>
            <a:extLst/>
          </a:lstStyle>
          <a:p>
            <a:pPr>
              <a:defRPr/>
            </a:pPr>
            <a:fld id="{0ECCDB1F-C783-4D3E-85DD-963FA64B2141}" type="slidenum">
              <a:rPr lang="en-US"/>
              <a:pPr>
                <a:defRPr/>
              </a:pPr>
              <a:t>‹#›</a:t>
            </a:fld>
            <a:endParaRPr lang="en-US"/>
          </a:p>
        </p:txBody>
      </p:sp>
    </p:spTree>
    <p:extLst>
      <p:ext uri="{BB962C8B-B14F-4D97-AF65-F5344CB8AC3E}">
        <p14:creationId xmlns:p14="http://schemas.microsoft.com/office/powerpoint/2010/main" val="1743732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11725120-8960-4A2D-8323-D4D1002F7DCC}" type="datetimeFigureOut">
              <a:rPr lang="en-US"/>
              <a:pPr>
                <a:defRPr/>
              </a:pPr>
              <a:t>1/6/2017</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7FE1F439-AFD5-4C78-90E3-AEED85525D0C}" type="slidenum">
              <a:rPr lang="en-US"/>
              <a:pPr>
                <a:defRPr/>
              </a:pPr>
              <a:t>‹#›</a:t>
            </a:fld>
            <a:endParaRPr lang="en-US"/>
          </a:p>
        </p:txBody>
      </p:sp>
    </p:spTree>
    <p:extLst>
      <p:ext uri="{BB962C8B-B14F-4D97-AF65-F5344CB8AC3E}">
        <p14:creationId xmlns:p14="http://schemas.microsoft.com/office/powerpoint/2010/main" val="3479300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cs typeface="+mn-cs"/>
            </a:endParaRPr>
          </a:p>
        </p:txBody>
      </p:sp>
      <p:sp>
        <p:nvSpPr>
          <p:cNvPr id="6" name="Flowchart: 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Flowchart: 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extLst/>
          </a:lstStyle>
          <a:p>
            <a:pPr>
              <a:defRPr/>
            </a:pPr>
            <a:fld id="{DF33FE8B-8D02-42BF-A70B-DCCF7ACC435C}" type="datetimeFigureOut">
              <a:rPr lang="en-US"/>
              <a:pPr>
                <a:defRPr/>
              </a:pPr>
              <a:t>1/6/2017</a:t>
            </a:fld>
            <a:endParaRPr lang="en-US"/>
          </a:p>
        </p:txBody>
      </p:sp>
      <p:sp>
        <p:nvSpPr>
          <p:cNvPr id="9" name="Footer Placeholder 5"/>
          <p:cNvSpPr>
            <a:spLocks noGrp="1"/>
          </p:cNvSpPr>
          <p:nvPr>
            <p:ph type="ftr" sz="quarter" idx="11"/>
          </p:nvPr>
        </p:nvSpPr>
        <p:spPr/>
        <p:txBody>
          <a:bodyPr/>
          <a:lstStyle>
            <a:lvl1pPr>
              <a:defRPr/>
            </a:lvl1pPr>
            <a:extLst/>
          </a:lstStyle>
          <a:p>
            <a:pPr>
              <a:defRPr/>
            </a:pPr>
            <a:endParaRPr lang="en-US"/>
          </a:p>
        </p:txBody>
      </p:sp>
      <p:sp>
        <p:nvSpPr>
          <p:cNvPr id="10" name="Slide Number Placeholder 6"/>
          <p:cNvSpPr>
            <a:spLocks noGrp="1"/>
          </p:cNvSpPr>
          <p:nvPr>
            <p:ph type="sldNum" sz="quarter" idx="12"/>
          </p:nvPr>
        </p:nvSpPr>
        <p:spPr/>
        <p:txBody>
          <a:bodyPr/>
          <a:lstStyle>
            <a:lvl1pPr>
              <a:defRPr/>
            </a:lvl1pPr>
            <a:extLst/>
          </a:lstStyle>
          <a:p>
            <a:pPr>
              <a:defRPr/>
            </a:pPr>
            <a:fld id="{7DDC0385-B490-4D83-8292-E7206F60827B}" type="slidenum">
              <a:rPr lang="en-US"/>
              <a:pPr>
                <a:defRPr/>
              </a:pPr>
              <a:t>‹#›</a:t>
            </a:fld>
            <a:endParaRPr lang="en-US"/>
          </a:p>
        </p:txBody>
      </p:sp>
    </p:spTree>
    <p:extLst>
      <p:ext uri="{BB962C8B-B14F-4D97-AF65-F5344CB8AC3E}">
        <p14:creationId xmlns:p14="http://schemas.microsoft.com/office/powerpoint/2010/main" val="3330599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cs typeface="+mn-cs"/>
              </a:defRPr>
            </a:lvl1pPr>
            <a:extLst/>
          </a:lstStyle>
          <a:p>
            <a:pPr>
              <a:defRPr/>
            </a:pPr>
            <a:fld id="{9ADA1DA4-5C9F-45AB-AADD-4E078F812089}" type="datetimeFigureOut">
              <a:rPr lang="en-US"/>
              <a:pPr>
                <a:defRPr/>
              </a:pPr>
              <a:t>1/6/2017</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fld id="{92D4C390-ABA1-4D14-9A67-D0CF2A77D3A3}" type="slidenum">
              <a:rPr lang="en-US"/>
              <a:pPr>
                <a:defRPr/>
              </a:pPr>
              <a:t>‹#›</a:t>
            </a:fld>
            <a:endParaRPr lang="en-US"/>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00" r:id="rId1"/>
    <p:sldLayoutId id="2147483695" r:id="rId2"/>
    <p:sldLayoutId id="2147483701" r:id="rId3"/>
    <p:sldLayoutId id="2147483696" r:id="rId4"/>
    <p:sldLayoutId id="2147483702" r:id="rId5"/>
    <p:sldLayoutId id="2147483697" r:id="rId6"/>
    <p:sldLayoutId id="2147483703" r:id="rId7"/>
    <p:sldLayoutId id="2147483704" r:id="rId8"/>
    <p:sldLayoutId id="2147483705" r:id="rId9"/>
    <p:sldLayoutId id="2147483698" r:id="rId10"/>
    <p:sldLayoutId id="2147483699" r:id="rId11"/>
  </p:sldLayoutIdLst>
  <p:txStyles>
    <p:titleStyle>
      <a:lvl1pPr algn="l" rtl="0" eaLnBrk="0" fontAlgn="base" hangingPunct="0">
        <a:spcBef>
          <a:spcPct val="0"/>
        </a:spcBef>
        <a:spcAft>
          <a:spcPct val="0"/>
        </a:spcAft>
        <a:defRPr sz="4300" kern="1200">
          <a:solidFill>
            <a:srgbClr val="006B8D"/>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006B8D"/>
          </a:solidFill>
          <a:latin typeface="Gill Sans MT" pitchFamily="34" charset="0"/>
        </a:defRPr>
      </a:lvl2pPr>
      <a:lvl3pPr algn="l" rtl="0" eaLnBrk="0" fontAlgn="base" hangingPunct="0">
        <a:spcBef>
          <a:spcPct val="0"/>
        </a:spcBef>
        <a:spcAft>
          <a:spcPct val="0"/>
        </a:spcAft>
        <a:defRPr sz="4300">
          <a:solidFill>
            <a:srgbClr val="006B8D"/>
          </a:solidFill>
          <a:latin typeface="Gill Sans MT" pitchFamily="34" charset="0"/>
        </a:defRPr>
      </a:lvl3pPr>
      <a:lvl4pPr algn="l" rtl="0" eaLnBrk="0" fontAlgn="base" hangingPunct="0">
        <a:spcBef>
          <a:spcPct val="0"/>
        </a:spcBef>
        <a:spcAft>
          <a:spcPct val="0"/>
        </a:spcAft>
        <a:defRPr sz="4300">
          <a:solidFill>
            <a:srgbClr val="006B8D"/>
          </a:solidFill>
          <a:latin typeface="Gill Sans MT" pitchFamily="34" charset="0"/>
        </a:defRPr>
      </a:lvl4pPr>
      <a:lvl5pPr algn="l" rtl="0" eaLnBrk="0" fontAlgn="base" hangingPunct="0">
        <a:spcBef>
          <a:spcPct val="0"/>
        </a:spcBef>
        <a:spcAft>
          <a:spcPct val="0"/>
        </a:spcAft>
        <a:defRPr sz="4300">
          <a:solidFill>
            <a:srgbClr val="006B8D"/>
          </a:solidFill>
          <a:latin typeface="Gill Sans MT" pitchFamily="34" charset="0"/>
        </a:defRPr>
      </a:lvl5pPr>
      <a:lvl6pPr marL="457200" algn="l" rtl="0" fontAlgn="base">
        <a:spcBef>
          <a:spcPct val="0"/>
        </a:spcBef>
        <a:spcAft>
          <a:spcPct val="0"/>
        </a:spcAft>
        <a:defRPr sz="4300">
          <a:solidFill>
            <a:srgbClr val="006B8D"/>
          </a:solidFill>
          <a:latin typeface="Gill Sans MT" pitchFamily="34" charset="0"/>
        </a:defRPr>
      </a:lvl6pPr>
      <a:lvl7pPr marL="914400" algn="l" rtl="0" fontAlgn="base">
        <a:spcBef>
          <a:spcPct val="0"/>
        </a:spcBef>
        <a:spcAft>
          <a:spcPct val="0"/>
        </a:spcAft>
        <a:defRPr sz="4300">
          <a:solidFill>
            <a:srgbClr val="006B8D"/>
          </a:solidFill>
          <a:latin typeface="Gill Sans MT" pitchFamily="34" charset="0"/>
        </a:defRPr>
      </a:lvl7pPr>
      <a:lvl8pPr marL="1371600" algn="l" rtl="0" fontAlgn="base">
        <a:spcBef>
          <a:spcPct val="0"/>
        </a:spcBef>
        <a:spcAft>
          <a:spcPct val="0"/>
        </a:spcAft>
        <a:defRPr sz="4300">
          <a:solidFill>
            <a:srgbClr val="006B8D"/>
          </a:solidFill>
          <a:latin typeface="Gill Sans MT" pitchFamily="34" charset="0"/>
        </a:defRPr>
      </a:lvl8pPr>
      <a:lvl9pPr marL="1828800" algn="l" rtl="0" fontAlgn="base">
        <a:spcBef>
          <a:spcPct val="0"/>
        </a:spcBef>
        <a:spcAft>
          <a:spcPct val="0"/>
        </a:spcAft>
        <a:defRPr sz="4300">
          <a:solidFill>
            <a:srgbClr val="006B8D"/>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0BD0D9"/>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10CF9B"/>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Warm-Up</a:t>
            </a:r>
            <a:endParaRPr lang="en-US" dirty="0"/>
          </a:p>
        </p:txBody>
      </p:sp>
      <p:sp>
        <p:nvSpPr>
          <p:cNvPr id="5" name="Content Placeholder 4"/>
          <p:cNvSpPr>
            <a:spLocks noGrp="1"/>
          </p:cNvSpPr>
          <p:nvPr>
            <p:ph idx="1"/>
          </p:nvPr>
        </p:nvSpPr>
        <p:spPr/>
        <p:txBody>
          <a:bodyPr/>
          <a:lstStyle/>
          <a:p>
            <a:r>
              <a:rPr lang="en-US" dirty="0" smtClean="0"/>
              <a:t>Based on this weeks lessons and the lab, answer the following questions.</a:t>
            </a:r>
          </a:p>
          <a:p>
            <a:endParaRPr lang="en-US" dirty="0"/>
          </a:p>
          <a:p>
            <a:pPr marL="596900" indent="-514350">
              <a:buFont typeface="+mj-lt"/>
              <a:buAutoNum type="arabicPeriod"/>
            </a:pPr>
            <a:r>
              <a:rPr lang="en-US" dirty="0" smtClean="0"/>
              <a:t>What are two ways to increase potential energy?</a:t>
            </a:r>
          </a:p>
          <a:p>
            <a:pPr marL="596900" indent="-514350">
              <a:buFont typeface="+mj-lt"/>
              <a:buAutoNum type="arabicPeriod"/>
            </a:pPr>
            <a:r>
              <a:rPr lang="en-US" dirty="0" smtClean="0"/>
              <a:t>What are two ways to increase kinetic energy?</a:t>
            </a:r>
          </a:p>
          <a:p>
            <a:pPr marL="596900" indent="-514350">
              <a:buFont typeface="+mj-lt"/>
              <a:buAutoNum type="arabicPeriod"/>
            </a:pPr>
            <a:r>
              <a:rPr lang="en-US" dirty="0" smtClean="0"/>
              <a:t>How does adding friction change the types of energy in a system?</a:t>
            </a:r>
          </a:p>
        </p:txBody>
      </p:sp>
    </p:spTree>
    <p:extLst>
      <p:ext uri="{BB962C8B-B14F-4D97-AF65-F5344CB8AC3E}">
        <p14:creationId xmlns:p14="http://schemas.microsoft.com/office/powerpoint/2010/main" val="4280795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14:m>
                  <m:oMath xmlns:m="http://schemas.openxmlformats.org/officeDocument/2006/math">
                    <m:r>
                      <a:rPr lang="en-US" b="0" i="1" smtClean="0">
                        <a:latin typeface="Cambria Math"/>
                      </a:rPr>
                      <m:t>𝑊</m:t>
                    </m:r>
                    <m:r>
                      <a:rPr lang="en-US" b="0" i="1" smtClean="0">
                        <a:latin typeface="Cambria Math"/>
                      </a:rPr>
                      <m:t>=∆</m:t>
                    </m:r>
                    <m:sSub>
                      <m:sSubPr>
                        <m:ctrlPr>
                          <a:rPr lang="en-US" b="0" i="1" smtClean="0">
                            <a:latin typeface="Cambria Math"/>
                            <a:ea typeface="Cambria Math"/>
                          </a:rPr>
                        </m:ctrlPr>
                      </m:sSubPr>
                      <m:e>
                        <m:r>
                          <a:rPr lang="en-US" b="0" i="1" smtClean="0">
                            <a:latin typeface="Cambria Math"/>
                            <a:ea typeface="Cambria Math"/>
                          </a:rPr>
                          <m:t>𝑃𝐸</m:t>
                        </m:r>
                      </m:e>
                      <m:sub>
                        <m:r>
                          <a:rPr lang="en-US" b="0" i="1" smtClean="0">
                            <a:latin typeface="Cambria Math"/>
                            <a:ea typeface="Cambria Math"/>
                          </a:rPr>
                          <m:t>𝑔</m:t>
                        </m:r>
                      </m:sub>
                    </m:sSub>
                  </m:oMath>
                </a14:m>
                <a:r>
                  <a:rPr lang="en-US" b="0" dirty="0" smtClean="0">
                    <a:ea typeface="Cambria Math"/>
                  </a:rPr>
                  <a:t/>
                </a:r>
                <a:br>
                  <a:rPr lang="en-US" b="0" dirty="0" smtClean="0">
                    <a:ea typeface="Cambria Math"/>
                  </a:rPr>
                </a:br>
                <a14:m>
                  <m:oMath xmlns:m="http://schemas.openxmlformats.org/officeDocument/2006/math">
                    <m:r>
                      <a:rPr lang="en-US" b="0" i="1" smtClean="0">
                        <a:latin typeface="Cambria Math"/>
                        <a:ea typeface="Cambria Math"/>
                      </a:rPr>
                      <m:t>𝑊</m:t>
                    </m:r>
                    <m: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𝑃𝐸</m:t>
                        </m:r>
                      </m:e>
                      <m:sub>
                        <m:r>
                          <a:rPr lang="en-US" b="0" i="1" smtClean="0">
                            <a:latin typeface="Cambria Math"/>
                            <a:ea typeface="Cambria Math"/>
                          </a:rPr>
                          <m:t>𝑓</m:t>
                        </m:r>
                      </m:sub>
                    </m:sSub>
                    <m: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𝑃𝐸</m:t>
                        </m:r>
                      </m:e>
                      <m:sub>
                        <m:r>
                          <a:rPr lang="en-US" b="0" i="1" smtClean="0">
                            <a:latin typeface="Cambria Math"/>
                            <a:ea typeface="Cambria Math"/>
                          </a:rPr>
                          <m:t>𝑖</m:t>
                        </m:r>
                      </m:sub>
                    </m:sSub>
                  </m:oMath>
                </a14:m>
                <a:r>
                  <a:rPr lang="en-US" b="0" dirty="0" smtClean="0">
                    <a:ea typeface="Cambria Math"/>
                  </a:rPr>
                  <a:t/>
                </a:r>
                <a:br>
                  <a:rPr lang="en-US" b="0" dirty="0" smtClean="0">
                    <a:ea typeface="Cambria Math"/>
                  </a:rPr>
                </a:br>
                <a14:m>
                  <m:oMath xmlns:m="http://schemas.openxmlformats.org/officeDocument/2006/math">
                    <m:r>
                      <a:rPr lang="en-US" b="0" i="1" smtClean="0">
                        <a:latin typeface="Cambria Math"/>
                        <a:ea typeface="Cambria Math"/>
                      </a:rPr>
                      <m:t>𝑊</m:t>
                    </m:r>
                    <m:r>
                      <a:rPr lang="en-US" b="0" i="1" smtClean="0">
                        <a:latin typeface="Cambria Math"/>
                        <a:ea typeface="Cambria Math"/>
                      </a:rPr>
                      <m:t>=</m:t>
                    </m:r>
                    <m:r>
                      <a:rPr lang="en-US" b="0" i="1" smtClean="0">
                        <a:latin typeface="Cambria Math"/>
                        <a:ea typeface="Cambria Math"/>
                      </a:rPr>
                      <m:t>𝑚𝑔</m:t>
                    </m:r>
                    <m:sSub>
                      <m:sSubPr>
                        <m:ctrlPr>
                          <a:rPr lang="en-US" b="0" i="1" smtClean="0">
                            <a:latin typeface="Cambria Math"/>
                            <a:ea typeface="Cambria Math"/>
                          </a:rPr>
                        </m:ctrlPr>
                      </m:sSubPr>
                      <m:e>
                        <m:r>
                          <a:rPr lang="en-US" b="0" i="1" smtClean="0">
                            <a:latin typeface="Cambria Math"/>
                            <a:ea typeface="Cambria Math"/>
                          </a:rPr>
                          <m:t>h</m:t>
                        </m:r>
                      </m:e>
                      <m:sub>
                        <m:r>
                          <a:rPr lang="en-US" b="0" i="1" smtClean="0">
                            <a:latin typeface="Cambria Math"/>
                            <a:ea typeface="Cambria Math"/>
                          </a:rPr>
                          <m:t>𝑓</m:t>
                        </m:r>
                      </m:sub>
                    </m:sSub>
                    <m:r>
                      <a:rPr lang="en-US" b="0" i="1" smtClean="0">
                        <a:latin typeface="Cambria Math"/>
                        <a:ea typeface="Cambria Math"/>
                      </a:rPr>
                      <m:t>−</m:t>
                    </m:r>
                    <m:r>
                      <a:rPr lang="en-US" b="0" i="1" smtClean="0">
                        <a:latin typeface="Cambria Math"/>
                        <a:ea typeface="Cambria Math"/>
                      </a:rPr>
                      <m:t>𝑚𝑔</m:t>
                    </m:r>
                    <m:sSub>
                      <m:sSubPr>
                        <m:ctrlPr>
                          <a:rPr lang="en-US" b="0" i="1" smtClean="0">
                            <a:latin typeface="Cambria Math"/>
                            <a:ea typeface="Cambria Math"/>
                          </a:rPr>
                        </m:ctrlPr>
                      </m:sSubPr>
                      <m:e>
                        <m:r>
                          <a:rPr lang="en-US" b="0" i="1" smtClean="0">
                            <a:latin typeface="Cambria Math"/>
                            <a:ea typeface="Cambria Math"/>
                          </a:rPr>
                          <m:t>h</m:t>
                        </m:r>
                      </m:e>
                      <m:sub>
                        <m:r>
                          <a:rPr lang="en-US" b="0" i="1" smtClean="0">
                            <a:latin typeface="Cambria Math"/>
                            <a:ea typeface="Cambria Math"/>
                          </a:rPr>
                          <m:t>𝑖</m:t>
                        </m:r>
                      </m:sub>
                    </m:sSub>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406472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I  know this may seem a bit overwhelming at the moment, but I promise it will get easier. </a:t>
            </a:r>
          </a:p>
          <a:p>
            <a:r>
              <a:rPr lang="en-US" dirty="0" smtClean="0"/>
              <a:t>For now, please understand the following two things:</a:t>
            </a:r>
          </a:p>
          <a:p>
            <a:pPr lvl="1"/>
            <a:r>
              <a:rPr lang="en-US" dirty="0" smtClean="0"/>
              <a:t>Work done TO a system ADDS energy to the system.</a:t>
            </a:r>
          </a:p>
          <a:p>
            <a:pPr lvl="1"/>
            <a:r>
              <a:rPr lang="en-US" dirty="0" smtClean="0"/>
              <a:t>Work done BY a system SUBTRACTS energy from the system.</a:t>
            </a:r>
            <a:endParaRPr lang="en-US" dirty="0"/>
          </a:p>
        </p:txBody>
      </p:sp>
    </p:spTree>
    <p:extLst>
      <p:ext uri="{BB962C8B-B14F-4D97-AF65-F5344CB8AC3E}">
        <p14:creationId xmlns:p14="http://schemas.microsoft.com/office/powerpoint/2010/main" val="3386487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Conservation of Energy Videos</a:t>
            </a:r>
            <a:endParaRPr lang="en-US" dirty="0"/>
          </a:p>
        </p:txBody>
      </p:sp>
      <p:sp>
        <p:nvSpPr>
          <p:cNvPr id="3" name="Content Placeholder 2"/>
          <p:cNvSpPr>
            <a:spLocks noGrp="1"/>
          </p:cNvSpPr>
          <p:nvPr>
            <p:ph idx="1"/>
          </p:nvPr>
        </p:nvSpPr>
        <p:spPr/>
        <p:txBody>
          <a:bodyPr/>
          <a:lstStyle/>
          <a:p>
            <a:r>
              <a:rPr lang="en-US" dirty="0" smtClean="0"/>
              <a:t>Desert Meteor</a:t>
            </a:r>
          </a:p>
          <a:p>
            <a:r>
              <a:rPr lang="en-US" dirty="0" smtClean="0"/>
              <a:t>Race Car Crash</a:t>
            </a:r>
          </a:p>
          <a:p>
            <a:r>
              <a:rPr lang="en-US" dirty="0" smtClean="0"/>
              <a:t>Ok Go-This Too Shall Pass</a:t>
            </a:r>
          </a:p>
          <a:p>
            <a:r>
              <a:rPr lang="en-US" dirty="0" smtClean="0"/>
              <a:t>Fireworks</a:t>
            </a:r>
          </a:p>
          <a:p>
            <a:r>
              <a:rPr lang="en-US" dirty="0" smtClean="0"/>
              <a:t>Gymnast</a:t>
            </a:r>
          </a:p>
          <a:p>
            <a:r>
              <a:rPr lang="en-US" dirty="0" smtClean="0"/>
              <a:t>How to leave the office</a:t>
            </a:r>
          </a:p>
          <a:p>
            <a:r>
              <a:rPr lang="en-US" dirty="0" smtClean="0"/>
              <a:t>Springs</a:t>
            </a:r>
          </a:p>
          <a:p>
            <a:r>
              <a:rPr lang="en-US" dirty="0" smtClean="0"/>
              <a:t>Bear</a:t>
            </a:r>
            <a:endParaRPr lang="en-US" dirty="0"/>
          </a:p>
        </p:txBody>
      </p:sp>
    </p:spTree>
    <p:extLst>
      <p:ext uri="{BB962C8B-B14F-4D97-AF65-F5344CB8AC3E}">
        <p14:creationId xmlns:p14="http://schemas.microsoft.com/office/powerpoint/2010/main" val="2065749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Introducing Energy Diagrams</a:t>
            </a:r>
            <a:endParaRPr lang="en-US" dirty="0"/>
          </a:p>
        </p:txBody>
      </p:sp>
      <p:sp>
        <p:nvSpPr>
          <p:cNvPr id="3" name="Content Placeholder 2"/>
          <p:cNvSpPr>
            <a:spLocks noGrp="1"/>
          </p:cNvSpPr>
          <p:nvPr>
            <p:ph idx="1"/>
          </p:nvPr>
        </p:nvSpPr>
        <p:spPr/>
        <p:txBody>
          <a:bodyPr/>
          <a:lstStyle/>
          <a:p>
            <a:r>
              <a:rPr lang="en-US" dirty="0" smtClean="0"/>
              <a:t>All of this one kind of energy changing to another type means that there are many possible combinations of equations.</a:t>
            </a:r>
          </a:p>
          <a:p>
            <a:r>
              <a:rPr lang="en-US" dirty="0" smtClean="0"/>
              <a:t>We are going to use energy diagrams to help us develop our equation for this type of problem.</a:t>
            </a:r>
            <a:endParaRPr lang="en-US" dirty="0"/>
          </a:p>
        </p:txBody>
      </p:sp>
    </p:spTree>
    <p:extLst>
      <p:ext uri="{BB962C8B-B14F-4D97-AF65-F5344CB8AC3E}">
        <p14:creationId xmlns:p14="http://schemas.microsoft.com/office/powerpoint/2010/main" val="1324925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LoL</a:t>
            </a:r>
            <a:r>
              <a:rPr lang="en-US" dirty="0" smtClean="0"/>
              <a:t> Chart</a:t>
            </a:r>
            <a:endParaRPr lang="en-US" dirty="0"/>
          </a:p>
        </p:txBody>
      </p:sp>
      <p:grpSp>
        <p:nvGrpSpPr>
          <p:cNvPr id="4" name="Group 3"/>
          <p:cNvGrpSpPr>
            <a:grpSpLocks/>
          </p:cNvGrpSpPr>
          <p:nvPr/>
        </p:nvGrpSpPr>
        <p:grpSpPr bwMode="auto">
          <a:xfrm>
            <a:off x="1708753" y="2522764"/>
            <a:ext cx="6896100" cy="2171700"/>
            <a:chOff x="1440" y="7920"/>
            <a:chExt cx="9000" cy="2520"/>
          </a:xfrm>
        </p:grpSpPr>
        <p:sp>
          <p:nvSpPr>
            <p:cNvPr id="5" name="AutoShape 13"/>
            <p:cNvSpPr>
              <a:spLocks noChangeArrowheads="1"/>
            </p:cNvSpPr>
            <p:nvPr/>
          </p:nvSpPr>
          <p:spPr bwMode="auto">
            <a:xfrm>
              <a:off x="4680" y="7920"/>
              <a:ext cx="2505" cy="2520"/>
            </a:xfrm>
            <a:prstGeom prst="donut">
              <a:avLst>
                <a:gd name="adj" fmla="val 762"/>
              </a:avLst>
            </a:prstGeom>
            <a:gradFill rotWithShape="0">
              <a:gsLst>
                <a:gs pos="0">
                  <a:srgbClr val="9BC1FF"/>
                </a:gs>
                <a:gs pos="100000">
                  <a:srgbClr val="3F80CD"/>
                </a:gs>
              </a:gsLst>
              <a:lin ang="5400000"/>
            </a:gradFill>
            <a:ln w="19050">
              <a:solidFill>
                <a:srgbClr val="4A7EBB"/>
              </a:solidFill>
              <a:round/>
              <a:headEnd/>
              <a:tailEnd/>
            </a:ln>
            <a:effectLst/>
            <a:extLst>
              <a:ext uri="{AF507438-7753-43E0-B8FC-AC1667EBCBE1}">
                <a14:hiddenEffects xmlns:a14="http://schemas.microsoft.com/office/drawing/2010/main">
                  <a:effectLst>
                    <a:outerShdw dist="25400" dir="5400000" algn="ctr" rotWithShape="0">
                      <a:srgbClr val="808080">
                        <a:alpha val="35001"/>
                      </a:srgbClr>
                    </a:outerShdw>
                  </a:effectLst>
                </a14:hiddenEffects>
              </a:ext>
            </a:extLst>
          </p:spPr>
          <p:txBody>
            <a:bodyPr rot="0" vert="horz" wrap="square" lIns="91440" tIns="91440" rIns="91440" bIns="91440" anchor="t" anchorCtr="0" upright="1">
              <a:noAutofit/>
            </a:bodyPr>
            <a:lstStyle/>
            <a:p>
              <a:endParaRPr lang="en-US"/>
            </a:p>
          </p:txBody>
        </p:sp>
        <p:grpSp>
          <p:nvGrpSpPr>
            <p:cNvPr id="6" name="Group 5"/>
            <p:cNvGrpSpPr>
              <a:grpSpLocks/>
            </p:cNvGrpSpPr>
            <p:nvPr/>
          </p:nvGrpSpPr>
          <p:grpSpPr bwMode="auto">
            <a:xfrm>
              <a:off x="1440" y="7920"/>
              <a:ext cx="2520" cy="2520"/>
              <a:chOff x="1440" y="7920"/>
              <a:chExt cx="2520" cy="2520"/>
            </a:xfrm>
          </p:grpSpPr>
          <p:grpSp>
            <p:nvGrpSpPr>
              <p:cNvPr id="16" name="Group 15"/>
              <p:cNvGrpSpPr>
                <a:grpSpLocks/>
              </p:cNvGrpSpPr>
              <p:nvPr/>
            </p:nvGrpSpPr>
            <p:grpSpPr bwMode="auto">
              <a:xfrm>
                <a:off x="1440" y="7920"/>
                <a:ext cx="2520" cy="2520"/>
                <a:chOff x="1440" y="8280"/>
                <a:chExt cx="2520" cy="2520"/>
              </a:xfrm>
            </p:grpSpPr>
            <p:cxnSp>
              <p:nvCxnSpPr>
                <p:cNvPr id="22" name="Line 11"/>
                <p:cNvCxnSpPr/>
                <p:nvPr/>
              </p:nvCxnSpPr>
              <p:spPr bwMode="auto">
                <a:xfrm flipV="1">
                  <a:off x="1440" y="8280"/>
                  <a:ext cx="0" cy="2520"/>
                </a:xfrm>
                <a:prstGeom prst="line">
                  <a:avLst/>
                </a:prstGeom>
                <a:noFill/>
                <a:ln w="22225">
                  <a:solidFill>
                    <a:srgbClr val="4A7EBB"/>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25400" dir="5400000" algn="ctr" rotWithShape="0">
                          <a:srgbClr val="808080">
                            <a:alpha val="35001"/>
                          </a:srgbClr>
                        </a:outerShdw>
                      </a:effectLst>
                    </a14:hiddenEffects>
                  </a:ext>
                </a:extLst>
              </p:spPr>
            </p:cxnSp>
            <p:cxnSp>
              <p:nvCxnSpPr>
                <p:cNvPr id="23" name="Line 12"/>
                <p:cNvCxnSpPr/>
                <p:nvPr/>
              </p:nvCxnSpPr>
              <p:spPr bwMode="auto">
                <a:xfrm>
                  <a:off x="1440" y="10800"/>
                  <a:ext cx="2520" cy="0"/>
                </a:xfrm>
                <a:prstGeom prst="line">
                  <a:avLst/>
                </a:prstGeom>
                <a:noFill/>
                <a:ln w="22225">
                  <a:solidFill>
                    <a:srgbClr val="4A7EBB"/>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25400" dir="5400000" algn="ctr" rotWithShape="0">
                          <a:srgbClr val="808080">
                            <a:alpha val="35001"/>
                          </a:srgbClr>
                        </a:outerShdw>
                      </a:effectLst>
                    </a14:hiddenEffects>
                  </a:ext>
                </a:extLst>
              </p:spPr>
            </p:cxnSp>
          </p:grpSp>
          <p:cxnSp>
            <p:nvCxnSpPr>
              <p:cNvPr id="17" name="Line 18"/>
              <p:cNvCxnSpPr/>
              <p:nvPr/>
            </p:nvCxnSpPr>
            <p:spPr bwMode="auto">
              <a:xfrm>
                <a:off x="1440" y="10080"/>
                <a:ext cx="2520" cy="0"/>
              </a:xfrm>
              <a:prstGeom prst="line">
                <a:avLst/>
              </a:prstGeom>
              <a:noFill/>
              <a:ln w="22225">
                <a:solidFill>
                  <a:srgbClr val="4A7EBB"/>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25400" dir="5400000" algn="ctr" rotWithShape="0">
                        <a:srgbClr val="808080">
                          <a:alpha val="35001"/>
                        </a:srgbClr>
                      </a:outerShdw>
                    </a:effectLst>
                  </a14:hiddenEffects>
                </a:ext>
              </a:extLst>
            </p:spPr>
          </p:cxnSp>
          <p:cxnSp>
            <p:nvCxnSpPr>
              <p:cNvPr id="18" name="Line 19"/>
              <p:cNvCxnSpPr/>
              <p:nvPr/>
            </p:nvCxnSpPr>
            <p:spPr bwMode="auto">
              <a:xfrm>
                <a:off x="1440" y="9360"/>
                <a:ext cx="2520" cy="0"/>
              </a:xfrm>
              <a:prstGeom prst="line">
                <a:avLst/>
              </a:prstGeom>
              <a:noFill/>
              <a:ln w="22225">
                <a:solidFill>
                  <a:srgbClr val="4A7EBB"/>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25400" dir="5400000" algn="ctr" rotWithShape="0">
                        <a:srgbClr val="808080">
                          <a:alpha val="35001"/>
                        </a:srgbClr>
                      </a:outerShdw>
                    </a:effectLst>
                  </a14:hiddenEffects>
                </a:ext>
              </a:extLst>
            </p:spPr>
          </p:cxnSp>
          <p:cxnSp>
            <p:nvCxnSpPr>
              <p:cNvPr id="19" name="Line 20"/>
              <p:cNvCxnSpPr/>
              <p:nvPr/>
            </p:nvCxnSpPr>
            <p:spPr bwMode="auto">
              <a:xfrm>
                <a:off x="1440" y="9000"/>
                <a:ext cx="2520" cy="0"/>
              </a:xfrm>
              <a:prstGeom prst="line">
                <a:avLst/>
              </a:prstGeom>
              <a:noFill/>
              <a:ln w="22225">
                <a:solidFill>
                  <a:srgbClr val="4A7EBB"/>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25400" dir="5400000" algn="ctr" rotWithShape="0">
                        <a:srgbClr val="808080">
                          <a:alpha val="35001"/>
                        </a:srgbClr>
                      </a:outerShdw>
                    </a:effectLst>
                  </a14:hiddenEffects>
                </a:ext>
              </a:extLst>
            </p:spPr>
          </p:cxnSp>
          <p:cxnSp>
            <p:nvCxnSpPr>
              <p:cNvPr id="20" name="Line 21"/>
              <p:cNvCxnSpPr/>
              <p:nvPr/>
            </p:nvCxnSpPr>
            <p:spPr bwMode="auto">
              <a:xfrm>
                <a:off x="1440" y="9720"/>
                <a:ext cx="2520" cy="0"/>
              </a:xfrm>
              <a:prstGeom prst="line">
                <a:avLst/>
              </a:prstGeom>
              <a:noFill/>
              <a:ln w="22225">
                <a:solidFill>
                  <a:srgbClr val="4A7EBB"/>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25400" dir="5400000" algn="ctr" rotWithShape="0">
                        <a:srgbClr val="808080">
                          <a:alpha val="35001"/>
                        </a:srgbClr>
                      </a:outerShdw>
                    </a:effectLst>
                  </a14:hiddenEffects>
                </a:ext>
              </a:extLst>
            </p:spPr>
          </p:cxnSp>
          <p:cxnSp>
            <p:nvCxnSpPr>
              <p:cNvPr id="21" name="Line 23"/>
              <p:cNvCxnSpPr/>
              <p:nvPr/>
            </p:nvCxnSpPr>
            <p:spPr bwMode="auto">
              <a:xfrm>
                <a:off x="1440" y="8640"/>
                <a:ext cx="2520" cy="0"/>
              </a:xfrm>
              <a:prstGeom prst="line">
                <a:avLst/>
              </a:prstGeom>
              <a:noFill/>
              <a:ln w="22225">
                <a:solidFill>
                  <a:srgbClr val="4A7EBB"/>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25400" dir="5400000" algn="ctr" rotWithShape="0">
                        <a:srgbClr val="808080">
                          <a:alpha val="35001"/>
                        </a:srgbClr>
                      </a:outerShdw>
                    </a:effectLst>
                  </a14:hiddenEffects>
                </a:ext>
              </a:extLst>
            </p:spPr>
          </p:cxnSp>
        </p:grpSp>
        <p:grpSp>
          <p:nvGrpSpPr>
            <p:cNvPr id="7" name="Group 6"/>
            <p:cNvGrpSpPr>
              <a:grpSpLocks/>
            </p:cNvGrpSpPr>
            <p:nvPr/>
          </p:nvGrpSpPr>
          <p:grpSpPr bwMode="auto">
            <a:xfrm>
              <a:off x="7920" y="7920"/>
              <a:ext cx="2520" cy="2520"/>
              <a:chOff x="1440" y="7920"/>
              <a:chExt cx="2520" cy="2520"/>
            </a:xfrm>
          </p:grpSpPr>
          <p:grpSp>
            <p:nvGrpSpPr>
              <p:cNvPr id="8" name="Group 7"/>
              <p:cNvGrpSpPr>
                <a:grpSpLocks/>
              </p:cNvGrpSpPr>
              <p:nvPr/>
            </p:nvGrpSpPr>
            <p:grpSpPr bwMode="auto">
              <a:xfrm>
                <a:off x="1440" y="7920"/>
                <a:ext cx="2520" cy="2520"/>
                <a:chOff x="1440" y="8280"/>
                <a:chExt cx="2520" cy="2520"/>
              </a:xfrm>
            </p:grpSpPr>
            <p:cxnSp>
              <p:nvCxnSpPr>
                <p:cNvPr id="14" name="Line 27"/>
                <p:cNvCxnSpPr/>
                <p:nvPr/>
              </p:nvCxnSpPr>
              <p:spPr bwMode="auto">
                <a:xfrm flipV="1">
                  <a:off x="1440" y="8280"/>
                  <a:ext cx="0" cy="2520"/>
                </a:xfrm>
                <a:prstGeom prst="line">
                  <a:avLst/>
                </a:prstGeom>
                <a:noFill/>
                <a:ln w="22225">
                  <a:solidFill>
                    <a:srgbClr val="4A7EBB"/>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25400" dir="5400000" algn="ctr" rotWithShape="0">
                          <a:srgbClr val="808080">
                            <a:alpha val="35001"/>
                          </a:srgbClr>
                        </a:outerShdw>
                      </a:effectLst>
                    </a14:hiddenEffects>
                  </a:ext>
                </a:extLst>
              </p:spPr>
            </p:cxnSp>
            <p:cxnSp>
              <p:nvCxnSpPr>
                <p:cNvPr id="15" name="Line 28"/>
                <p:cNvCxnSpPr/>
                <p:nvPr/>
              </p:nvCxnSpPr>
              <p:spPr bwMode="auto">
                <a:xfrm>
                  <a:off x="1440" y="10800"/>
                  <a:ext cx="2520" cy="0"/>
                </a:xfrm>
                <a:prstGeom prst="line">
                  <a:avLst/>
                </a:prstGeom>
                <a:noFill/>
                <a:ln w="22225">
                  <a:solidFill>
                    <a:srgbClr val="4A7EBB"/>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25400" dir="5400000" algn="ctr" rotWithShape="0">
                          <a:srgbClr val="808080">
                            <a:alpha val="35001"/>
                          </a:srgbClr>
                        </a:outerShdw>
                      </a:effectLst>
                    </a14:hiddenEffects>
                  </a:ext>
                </a:extLst>
              </p:spPr>
            </p:cxnSp>
          </p:grpSp>
          <p:cxnSp>
            <p:nvCxnSpPr>
              <p:cNvPr id="9" name="Line 29"/>
              <p:cNvCxnSpPr/>
              <p:nvPr/>
            </p:nvCxnSpPr>
            <p:spPr bwMode="auto">
              <a:xfrm>
                <a:off x="1440" y="10080"/>
                <a:ext cx="2520" cy="0"/>
              </a:xfrm>
              <a:prstGeom prst="line">
                <a:avLst/>
              </a:prstGeom>
              <a:noFill/>
              <a:ln w="22225">
                <a:solidFill>
                  <a:srgbClr val="4A7EBB"/>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25400" dir="5400000" algn="ctr" rotWithShape="0">
                        <a:srgbClr val="808080">
                          <a:alpha val="35001"/>
                        </a:srgbClr>
                      </a:outerShdw>
                    </a:effectLst>
                  </a14:hiddenEffects>
                </a:ext>
              </a:extLst>
            </p:spPr>
          </p:cxnSp>
          <p:cxnSp>
            <p:nvCxnSpPr>
              <p:cNvPr id="10" name="Line 30"/>
              <p:cNvCxnSpPr/>
              <p:nvPr/>
            </p:nvCxnSpPr>
            <p:spPr bwMode="auto">
              <a:xfrm>
                <a:off x="1440" y="9360"/>
                <a:ext cx="2520" cy="0"/>
              </a:xfrm>
              <a:prstGeom prst="line">
                <a:avLst/>
              </a:prstGeom>
              <a:noFill/>
              <a:ln w="22225">
                <a:solidFill>
                  <a:srgbClr val="4A7EBB"/>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25400" dir="5400000" algn="ctr" rotWithShape="0">
                        <a:srgbClr val="808080">
                          <a:alpha val="35001"/>
                        </a:srgbClr>
                      </a:outerShdw>
                    </a:effectLst>
                  </a14:hiddenEffects>
                </a:ext>
              </a:extLst>
            </p:spPr>
          </p:cxnSp>
          <p:cxnSp>
            <p:nvCxnSpPr>
              <p:cNvPr id="11" name="Line 31"/>
              <p:cNvCxnSpPr/>
              <p:nvPr/>
            </p:nvCxnSpPr>
            <p:spPr bwMode="auto">
              <a:xfrm>
                <a:off x="1440" y="9000"/>
                <a:ext cx="2520" cy="0"/>
              </a:xfrm>
              <a:prstGeom prst="line">
                <a:avLst/>
              </a:prstGeom>
              <a:noFill/>
              <a:ln w="22225">
                <a:solidFill>
                  <a:srgbClr val="4A7EBB"/>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25400" dir="5400000" algn="ctr" rotWithShape="0">
                        <a:srgbClr val="808080">
                          <a:alpha val="35001"/>
                        </a:srgbClr>
                      </a:outerShdw>
                    </a:effectLst>
                  </a14:hiddenEffects>
                </a:ext>
              </a:extLst>
            </p:spPr>
          </p:cxnSp>
          <p:cxnSp>
            <p:nvCxnSpPr>
              <p:cNvPr id="12" name="Line 32"/>
              <p:cNvCxnSpPr/>
              <p:nvPr/>
            </p:nvCxnSpPr>
            <p:spPr bwMode="auto">
              <a:xfrm>
                <a:off x="1440" y="9720"/>
                <a:ext cx="2520" cy="0"/>
              </a:xfrm>
              <a:prstGeom prst="line">
                <a:avLst/>
              </a:prstGeom>
              <a:noFill/>
              <a:ln w="22225">
                <a:solidFill>
                  <a:srgbClr val="4A7EBB"/>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25400" dir="5400000" algn="ctr" rotWithShape="0">
                        <a:srgbClr val="808080">
                          <a:alpha val="35001"/>
                        </a:srgbClr>
                      </a:outerShdw>
                    </a:effectLst>
                  </a14:hiddenEffects>
                </a:ext>
              </a:extLst>
            </p:spPr>
          </p:cxnSp>
          <p:cxnSp>
            <p:nvCxnSpPr>
              <p:cNvPr id="13" name="Line 33"/>
              <p:cNvCxnSpPr/>
              <p:nvPr/>
            </p:nvCxnSpPr>
            <p:spPr bwMode="auto">
              <a:xfrm>
                <a:off x="1440" y="8640"/>
                <a:ext cx="2520" cy="0"/>
              </a:xfrm>
              <a:prstGeom prst="line">
                <a:avLst/>
              </a:prstGeom>
              <a:noFill/>
              <a:ln w="22225">
                <a:solidFill>
                  <a:srgbClr val="4A7EBB"/>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25400" dir="5400000" algn="ctr" rotWithShape="0">
                        <a:srgbClr val="808080">
                          <a:alpha val="35001"/>
                        </a:srgbClr>
                      </a:outerShdw>
                    </a:effectLst>
                  </a14:hiddenEffects>
                </a:ext>
              </a:extLst>
            </p:spPr>
          </p:cxnSp>
        </p:grpSp>
      </p:grpSp>
      <p:sp>
        <p:nvSpPr>
          <p:cNvPr id="24" name="TextBox 23"/>
          <p:cNvSpPr txBox="1"/>
          <p:nvPr/>
        </p:nvSpPr>
        <p:spPr>
          <a:xfrm>
            <a:off x="1870140" y="2338098"/>
            <a:ext cx="1608133" cy="369332"/>
          </a:xfrm>
          <a:prstGeom prst="rect">
            <a:avLst/>
          </a:prstGeom>
          <a:noFill/>
        </p:spPr>
        <p:txBody>
          <a:bodyPr wrap="none" rtlCol="0">
            <a:spAutoFit/>
          </a:bodyPr>
          <a:lstStyle/>
          <a:p>
            <a:r>
              <a:rPr lang="en-US" dirty="0" smtClean="0"/>
              <a:t>Initial Position</a:t>
            </a:r>
            <a:endParaRPr lang="en-US" dirty="0"/>
          </a:p>
        </p:txBody>
      </p:sp>
      <p:sp>
        <p:nvSpPr>
          <p:cNvPr id="25" name="TextBox 24"/>
          <p:cNvSpPr txBox="1"/>
          <p:nvPr/>
        </p:nvSpPr>
        <p:spPr>
          <a:xfrm>
            <a:off x="1810491" y="5029200"/>
            <a:ext cx="1881284" cy="923330"/>
          </a:xfrm>
          <a:prstGeom prst="rect">
            <a:avLst/>
          </a:prstGeom>
          <a:noFill/>
        </p:spPr>
        <p:txBody>
          <a:bodyPr wrap="square" rtlCol="0">
            <a:spAutoFit/>
          </a:bodyPr>
          <a:lstStyle/>
          <a:p>
            <a:r>
              <a:rPr lang="en-US" dirty="0" smtClean="0"/>
              <a:t>This is energy we have at the start!</a:t>
            </a:r>
            <a:endParaRPr lang="en-US" dirty="0"/>
          </a:p>
        </p:txBody>
      </p:sp>
      <p:sp>
        <p:nvSpPr>
          <p:cNvPr id="26" name="TextBox 25"/>
          <p:cNvSpPr txBox="1"/>
          <p:nvPr/>
        </p:nvSpPr>
        <p:spPr>
          <a:xfrm>
            <a:off x="4443170" y="1991932"/>
            <a:ext cx="1415772" cy="369332"/>
          </a:xfrm>
          <a:prstGeom prst="rect">
            <a:avLst/>
          </a:prstGeom>
          <a:noFill/>
        </p:spPr>
        <p:txBody>
          <a:bodyPr wrap="none" rtlCol="0">
            <a:spAutoFit/>
          </a:bodyPr>
          <a:lstStyle/>
          <a:p>
            <a:r>
              <a:rPr lang="en-US" dirty="0" smtClean="0"/>
              <a:t>The System</a:t>
            </a:r>
            <a:endParaRPr lang="en-US" dirty="0"/>
          </a:p>
        </p:txBody>
      </p:sp>
      <p:sp>
        <p:nvSpPr>
          <p:cNvPr id="27" name="TextBox 26"/>
          <p:cNvSpPr txBox="1"/>
          <p:nvPr/>
        </p:nvSpPr>
        <p:spPr>
          <a:xfrm>
            <a:off x="4443170" y="2743200"/>
            <a:ext cx="1415771" cy="1754326"/>
          </a:xfrm>
          <a:prstGeom prst="rect">
            <a:avLst/>
          </a:prstGeom>
          <a:noFill/>
        </p:spPr>
        <p:txBody>
          <a:bodyPr wrap="square" rtlCol="0">
            <a:spAutoFit/>
          </a:bodyPr>
          <a:lstStyle/>
          <a:p>
            <a:pPr algn="ctr"/>
            <a:r>
              <a:rPr lang="en-US" dirty="0" smtClean="0"/>
              <a:t>We are going to write down or draw what the system is!</a:t>
            </a:r>
            <a:endParaRPr lang="en-US" dirty="0"/>
          </a:p>
        </p:txBody>
      </p:sp>
      <p:sp>
        <p:nvSpPr>
          <p:cNvPr id="28" name="TextBox 27"/>
          <p:cNvSpPr txBox="1"/>
          <p:nvPr/>
        </p:nvSpPr>
        <p:spPr>
          <a:xfrm>
            <a:off x="4318869" y="4800600"/>
            <a:ext cx="1664374" cy="1754326"/>
          </a:xfrm>
          <a:prstGeom prst="rect">
            <a:avLst/>
          </a:prstGeom>
          <a:noFill/>
        </p:spPr>
        <p:txBody>
          <a:bodyPr wrap="square" rtlCol="0">
            <a:spAutoFit/>
          </a:bodyPr>
          <a:lstStyle/>
          <a:p>
            <a:pPr algn="ctr"/>
            <a:r>
              <a:rPr lang="en-US" dirty="0" smtClean="0"/>
              <a:t>We also will show energy leaving or entering the system by work!</a:t>
            </a:r>
            <a:endParaRPr lang="en-US" dirty="0"/>
          </a:p>
        </p:txBody>
      </p:sp>
      <p:sp>
        <p:nvSpPr>
          <p:cNvPr id="29" name="TextBox 28"/>
          <p:cNvSpPr txBox="1"/>
          <p:nvPr/>
        </p:nvSpPr>
        <p:spPr>
          <a:xfrm>
            <a:off x="6835332" y="2176598"/>
            <a:ext cx="1569660" cy="369332"/>
          </a:xfrm>
          <a:prstGeom prst="rect">
            <a:avLst/>
          </a:prstGeom>
          <a:noFill/>
        </p:spPr>
        <p:txBody>
          <a:bodyPr wrap="none" rtlCol="0">
            <a:spAutoFit/>
          </a:bodyPr>
          <a:lstStyle/>
          <a:p>
            <a:r>
              <a:rPr lang="en-US" dirty="0" smtClean="0"/>
              <a:t>Final Position</a:t>
            </a:r>
            <a:endParaRPr lang="en-US" dirty="0"/>
          </a:p>
        </p:txBody>
      </p:sp>
      <p:sp>
        <p:nvSpPr>
          <p:cNvPr id="30" name="TextBox 29"/>
          <p:cNvSpPr txBox="1"/>
          <p:nvPr/>
        </p:nvSpPr>
        <p:spPr>
          <a:xfrm>
            <a:off x="6698757" y="5029200"/>
            <a:ext cx="1881284" cy="923330"/>
          </a:xfrm>
          <a:prstGeom prst="rect">
            <a:avLst/>
          </a:prstGeom>
          <a:noFill/>
        </p:spPr>
        <p:txBody>
          <a:bodyPr wrap="square" rtlCol="0">
            <a:spAutoFit/>
          </a:bodyPr>
          <a:lstStyle/>
          <a:p>
            <a:r>
              <a:rPr lang="en-US" dirty="0" smtClean="0"/>
              <a:t>This is energy we have at the end!</a:t>
            </a:r>
            <a:endParaRPr lang="en-US" dirty="0"/>
          </a:p>
        </p:txBody>
      </p:sp>
    </p:spTree>
    <p:extLst>
      <p:ext uri="{BB962C8B-B14F-4D97-AF65-F5344CB8AC3E}">
        <p14:creationId xmlns:p14="http://schemas.microsoft.com/office/powerpoint/2010/main" val="1280874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0-#ppt_w/2"/>
                                          </p:val>
                                        </p:tav>
                                        <p:tav tm="100000">
                                          <p:val>
                                            <p:strVal val="#ppt_x"/>
                                          </p:val>
                                        </p:tav>
                                      </p:tavLst>
                                    </p:anim>
                                    <p:anim calcmode="lin" valueType="num">
                                      <p:cBhvr additive="base">
                                        <p:cTn id="8" dur="500" fill="hold"/>
                                        <p:tgtEl>
                                          <p:spTgt spid="2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5"/>
                                        </p:tgtEl>
                                        <p:attrNameLst>
                                          <p:attrName>style.visibility</p:attrName>
                                        </p:attrNameLst>
                                      </p:cBhvr>
                                      <p:to>
                                        <p:strVal val="visible"/>
                                      </p:to>
                                    </p:set>
                                    <p:anim calcmode="lin" valueType="num">
                                      <p:cBhvr additive="base">
                                        <p:cTn id="13" dur="500" fill="hold"/>
                                        <p:tgtEl>
                                          <p:spTgt spid="25"/>
                                        </p:tgtEl>
                                        <p:attrNameLst>
                                          <p:attrName>ppt_x</p:attrName>
                                        </p:attrNameLst>
                                      </p:cBhvr>
                                      <p:tavLst>
                                        <p:tav tm="0">
                                          <p:val>
                                            <p:strVal val="#ppt_x"/>
                                          </p:val>
                                        </p:tav>
                                        <p:tav tm="100000">
                                          <p:val>
                                            <p:strVal val="#ppt_x"/>
                                          </p:val>
                                        </p:tav>
                                      </p:tavLst>
                                    </p:anim>
                                    <p:anim calcmode="lin" valueType="num">
                                      <p:cBhvr additive="base">
                                        <p:cTn id="1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anim calcmode="lin" valueType="num">
                                      <p:cBhvr additive="base">
                                        <p:cTn id="19" dur="500" fill="hold"/>
                                        <p:tgtEl>
                                          <p:spTgt spid="26"/>
                                        </p:tgtEl>
                                        <p:attrNameLst>
                                          <p:attrName>ppt_x</p:attrName>
                                        </p:attrNameLst>
                                      </p:cBhvr>
                                      <p:tavLst>
                                        <p:tav tm="0">
                                          <p:val>
                                            <p:strVal val="#ppt_x"/>
                                          </p:val>
                                        </p:tav>
                                        <p:tav tm="100000">
                                          <p:val>
                                            <p:strVal val="#ppt_x"/>
                                          </p:val>
                                        </p:tav>
                                      </p:tavLst>
                                    </p:anim>
                                    <p:anim calcmode="lin" valueType="num">
                                      <p:cBhvr additive="base">
                                        <p:cTn id="20" dur="500" fill="hold"/>
                                        <p:tgtEl>
                                          <p:spTgt spid="26"/>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fade">
                                      <p:cBhvr>
                                        <p:cTn id="25" dur="500"/>
                                        <p:tgtEl>
                                          <p:spTgt spid="27"/>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8"/>
                                        </p:tgtEl>
                                        <p:attrNameLst>
                                          <p:attrName>style.visibility</p:attrName>
                                        </p:attrNameLst>
                                      </p:cBhvr>
                                      <p:to>
                                        <p:strVal val="visible"/>
                                      </p:to>
                                    </p:set>
                                    <p:anim calcmode="lin" valueType="num">
                                      <p:cBhvr additive="base">
                                        <p:cTn id="30" dur="500" fill="hold"/>
                                        <p:tgtEl>
                                          <p:spTgt spid="28"/>
                                        </p:tgtEl>
                                        <p:attrNameLst>
                                          <p:attrName>ppt_x</p:attrName>
                                        </p:attrNameLst>
                                      </p:cBhvr>
                                      <p:tavLst>
                                        <p:tav tm="0">
                                          <p:val>
                                            <p:strVal val="#ppt_x"/>
                                          </p:val>
                                        </p:tav>
                                        <p:tav tm="100000">
                                          <p:val>
                                            <p:strVal val="#ppt_x"/>
                                          </p:val>
                                        </p:tav>
                                      </p:tavLst>
                                    </p:anim>
                                    <p:anim calcmode="lin" valueType="num">
                                      <p:cBhvr additive="base">
                                        <p:cTn id="31"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3" fill="hold" grpId="0" nodeType="clickEffect">
                                  <p:stCondLst>
                                    <p:cond delay="0"/>
                                  </p:stCondLst>
                                  <p:childTnLst>
                                    <p:set>
                                      <p:cBhvr>
                                        <p:cTn id="35" dur="1" fill="hold">
                                          <p:stCondLst>
                                            <p:cond delay="0"/>
                                          </p:stCondLst>
                                        </p:cTn>
                                        <p:tgtEl>
                                          <p:spTgt spid="29"/>
                                        </p:tgtEl>
                                        <p:attrNameLst>
                                          <p:attrName>style.visibility</p:attrName>
                                        </p:attrNameLst>
                                      </p:cBhvr>
                                      <p:to>
                                        <p:strVal val="visible"/>
                                      </p:to>
                                    </p:set>
                                    <p:anim calcmode="lin" valueType="num">
                                      <p:cBhvr additive="base">
                                        <p:cTn id="36" dur="500" fill="hold"/>
                                        <p:tgtEl>
                                          <p:spTgt spid="29"/>
                                        </p:tgtEl>
                                        <p:attrNameLst>
                                          <p:attrName>ppt_x</p:attrName>
                                        </p:attrNameLst>
                                      </p:cBhvr>
                                      <p:tavLst>
                                        <p:tav tm="0">
                                          <p:val>
                                            <p:strVal val="1+#ppt_w/2"/>
                                          </p:val>
                                        </p:tav>
                                        <p:tav tm="100000">
                                          <p:val>
                                            <p:strVal val="#ppt_x"/>
                                          </p:val>
                                        </p:tav>
                                      </p:tavLst>
                                    </p:anim>
                                    <p:anim calcmode="lin" valueType="num">
                                      <p:cBhvr additive="base">
                                        <p:cTn id="37" dur="500" fill="hold"/>
                                        <p:tgtEl>
                                          <p:spTgt spid="29"/>
                                        </p:tgtEl>
                                        <p:attrNameLst>
                                          <p:attrName>ppt_y</p:attrName>
                                        </p:attrNameLst>
                                      </p:cBhvr>
                                      <p:tavLst>
                                        <p:tav tm="0">
                                          <p:val>
                                            <p:strVal val="0-#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0"/>
                                        </p:tgtEl>
                                        <p:attrNameLst>
                                          <p:attrName>style.visibility</p:attrName>
                                        </p:attrNameLst>
                                      </p:cBhvr>
                                      <p:to>
                                        <p:strVal val="visible"/>
                                      </p:to>
                                    </p:set>
                                    <p:anim calcmode="lin" valueType="num">
                                      <p:cBhvr additive="base">
                                        <p:cTn id="42" dur="500" fill="hold"/>
                                        <p:tgtEl>
                                          <p:spTgt spid="30"/>
                                        </p:tgtEl>
                                        <p:attrNameLst>
                                          <p:attrName>ppt_x</p:attrName>
                                        </p:attrNameLst>
                                      </p:cBhvr>
                                      <p:tavLst>
                                        <p:tav tm="0">
                                          <p:val>
                                            <p:strVal val="#ppt_x"/>
                                          </p:val>
                                        </p:tav>
                                        <p:tav tm="100000">
                                          <p:val>
                                            <p:strVal val="#ppt_x"/>
                                          </p:val>
                                        </p:tav>
                                      </p:tavLst>
                                    </p:anim>
                                    <p:anim calcmode="lin" valueType="num">
                                      <p:cBhvr additive="base">
                                        <p:cTn id="43"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P spid="27" grpId="0"/>
      <p:bldP spid="28" grpId="0"/>
      <p:bldP spid="29" grpId="0"/>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1925" y="360363"/>
            <a:ext cx="7407275" cy="1471612"/>
          </a:xfrm>
        </p:spPr>
        <p:txBody>
          <a:bodyPr/>
          <a:lstStyle/>
          <a:p>
            <a:pPr eaLnBrk="1" fontAlgn="auto" hangingPunct="1">
              <a:spcAft>
                <a:spcPts val="0"/>
              </a:spcAft>
              <a:defRPr/>
            </a:pPr>
            <a:r>
              <a:rPr lang="en-US" dirty="0" smtClean="0">
                <a:solidFill>
                  <a:schemeClr val="tx2">
                    <a:satMod val="130000"/>
                  </a:schemeClr>
                </a:solidFill>
              </a:rPr>
              <a:t>Work </a:t>
            </a:r>
            <a:r>
              <a:rPr lang="en-US" smtClean="0">
                <a:solidFill>
                  <a:schemeClr val="tx2">
                    <a:satMod val="130000"/>
                  </a:schemeClr>
                </a:solidFill>
              </a:rPr>
              <a:t>Energy Theorem</a:t>
            </a:r>
            <a:endParaRPr lang="en-US">
              <a:solidFill>
                <a:schemeClr val="tx2">
                  <a:satMod val="130000"/>
                </a:schemeClr>
              </a:solidFill>
            </a:endParaRPr>
          </a:p>
        </p:txBody>
      </p:sp>
      <p:sp>
        <p:nvSpPr>
          <p:cNvPr id="3" name="Subtitle 2"/>
          <p:cNvSpPr>
            <a:spLocks noGrp="1"/>
          </p:cNvSpPr>
          <p:nvPr>
            <p:ph type="subTitle" idx="1"/>
          </p:nvPr>
        </p:nvSpPr>
        <p:spPr>
          <a:xfrm>
            <a:off x="1431925" y="1849438"/>
            <a:ext cx="7407275" cy="1752600"/>
          </a:xfrm>
        </p:spPr>
        <p:txBody>
          <a:bodyPr>
            <a:normAutofit/>
          </a:bodyPr>
          <a:lstStyle/>
          <a:p>
            <a:pPr eaLnBrk="1" fontAlgn="auto" hangingPunct="1">
              <a:spcAft>
                <a:spcPts val="0"/>
              </a:spcAft>
              <a:buFont typeface="Wingdings 2"/>
              <a:buNone/>
              <a:defRPr/>
            </a:pP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Conservation of Energy</a:t>
            </a:r>
            <a:endParaRPr lang="en-US" dirty="0"/>
          </a:p>
        </p:txBody>
      </p:sp>
      <p:sp>
        <p:nvSpPr>
          <p:cNvPr id="9219" name="Content Placeholder 2"/>
          <p:cNvSpPr>
            <a:spLocks noGrp="1"/>
          </p:cNvSpPr>
          <p:nvPr>
            <p:ph idx="1"/>
          </p:nvPr>
        </p:nvSpPr>
        <p:spPr/>
        <p:txBody>
          <a:bodyPr/>
          <a:lstStyle/>
          <a:p>
            <a:pPr eaLnBrk="1" hangingPunct="1"/>
            <a:r>
              <a:rPr lang="en-US" altLang="en-US" smtClean="0"/>
              <a:t>The law of conservation of energy states that energy cannot be created nor destroyed.</a:t>
            </a:r>
          </a:p>
          <a:p>
            <a:pPr eaLnBrk="1" hangingPunct="1"/>
            <a:endParaRPr lang="en-US" altLang="en-US" smtClean="0"/>
          </a:p>
          <a:p>
            <a:pPr eaLnBrk="1" hangingPunct="1"/>
            <a:r>
              <a:rPr lang="en-US" altLang="en-US" smtClean="0"/>
              <a:t>Energy must be CONSERVED.</a:t>
            </a:r>
          </a:p>
          <a:p>
            <a:pPr eaLnBrk="1" hangingPunct="1"/>
            <a:r>
              <a:rPr lang="en-US" altLang="en-US" smtClean="0"/>
              <a:t>Energy goes from one form to another.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Energy Transformations</a:t>
            </a:r>
            <a:endParaRPr lang="en-US" dirty="0"/>
          </a:p>
        </p:txBody>
      </p:sp>
      <p:pic>
        <p:nvPicPr>
          <p:cNvPr id="10243" name="Picture 4" descr="http://revisionworld.co.uk/files/energy_transfer_6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962400"/>
            <a:ext cx="5986463"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4" name="Picture 2" descr="http://t1.gstatic.com/images?q=tbn:ANd9GcQfZw4QnHrC62S_IVWMf9my1LLBJ8Of0LUR2yILPowczvdZdsl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1219200"/>
            <a:ext cx="3246438"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TextBox 5"/>
          <p:cNvSpPr txBox="1">
            <a:spLocks noChangeArrowheads="1"/>
          </p:cNvSpPr>
          <p:nvPr/>
        </p:nvSpPr>
        <p:spPr bwMode="auto">
          <a:xfrm>
            <a:off x="838200" y="1447800"/>
            <a:ext cx="4108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t>Energy changes form, but not amount.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Work Energy Theorem</a:t>
            </a:r>
            <a:endParaRPr lang="en-US" dirty="0"/>
          </a:p>
        </p:txBody>
      </p:sp>
      <p:sp>
        <p:nvSpPr>
          <p:cNvPr id="11267" name="Content Placeholder 2"/>
          <p:cNvSpPr>
            <a:spLocks noGrp="1"/>
          </p:cNvSpPr>
          <p:nvPr>
            <p:ph idx="1"/>
          </p:nvPr>
        </p:nvSpPr>
        <p:spPr/>
        <p:txBody>
          <a:bodyPr/>
          <a:lstStyle/>
          <a:p>
            <a:pPr eaLnBrk="1" hangingPunct="1"/>
            <a:r>
              <a:rPr lang="en-US" altLang="en-US" dirty="0" smtClean="0"/>
              <a:t>The work-energy theorem states that the work done to an object (or by an object) equals the change in </a:t>
            </a:r>
            <a:r>
              <a:rPr lang="en-US" altLang="en-US" b="1" dirty="0" smtClean="0"/>
              <a:t>mechanical</a:t>
            </a:r>
            <a:r>
              <a:rPr lang="en-US" altLang="en-US" dirty="0" smtClean="0"/>
              <a:t> energy.</a:t>
            </a:r>
          </a:p>
          <a:p>
            <a:pPr eaLnBrk="1" hangingPunct="1"/>
            <a:endParaRPr lang="en-US" altLang="en-US" dirty="0"/>
          </a:p>
          <a:p>
            <a:pPr eaLnBrk="1" hangingPunct="1"/>
            <a:r>
              <a:rPr lang="en-US" altLang="en-US" dirty="0" smtClean="0"/>
              <a:t>This means that energy can be put in, or taken out of a system.</a:t>
            </a:r>
          </a:p>
          <a:p>
            <a:pPr eaLnBrk="1" hangingPunct="1"/>
            <a:endParaRPr lang="en-US" altLang="en-US" dirty="0"/>
          </a:p>
          <a:p>
            <a:pPr eaLnBrk="1" hangingPunct="1"/>
            <a:r>
              <a:rPr lang="en-US" altLang="en-US" dirty="0" smtClean="0"/>
              <a:t>A system consists of all objects we are taking in to consideration.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Mechanical Energy</a:t>
            </a:r>
            <a:endParaRPr lang="en-US" dirty="0"/>
          </a:p>
        </p:txBody>
      </p:sp>
      <p:sp>
        <p:nvSpPr>
          <p:cNvPr id="3" name="Content Placeholder 2"/>
          <p:cNvSpPr>
            <a:spLocks noGrp="1"/>
          </p:cNvSpPr>
          <p:nvPr>
            <p:ph idx="1"/>
          </p:nvPr>
        </p:nvSpPr>
        <p:spPr/>
        <p:txBody>
          <a:bodyPr/>
          <a:lstStyle/>
          <a:p>
            <a:pPr marL="82550" indent="0">
              <a:buNone/>
            </a:pPr>
            <a:r>
              <a:rPr lang="en-US" sz="1800" dirty="0"/>
              <a:t> If a World Civilization book is lifted to the top shelf of a student locker, then the student supplies the force to do the work on the book. If a plow is displaced across a field, then some form of farm equipment (usually a tractor or a horse) supplies the force to do the work on the plow. If a pitcher winds up and accelerates a baseball towards home plate, then the pitcher supplies the force to do the work on the baseball. If a roller coaster car is displaced from ground level to the top of the first drop of a roller coaster ride, then a chain driven by a motor supplies the force to do the work on the car. If a barbell is displaced from ground level to a height above a weightlifter's head, then the weightlifter is supplying a force to do work on the barbell. In all instances, an object that possesses some form of energy supplies the force to do the work. In the instances described here, the objects doing the work (a student, a tractor, a pitcher, a motor/chain) possess </a:t>
            </a:r>
            <a:r>
              <a:rPr lang="en-US" sz="1800" i="1" dirty="0"/>
              <a:t>chemical potential energy</a:t>
            </a:r>
            <a:r>
              <a:rPr lang="en-US" sz="1800" dirty="0"/>
              <a:t> stored in food or fuel that is transformed into work. In the process of doing work, the object that is doing the work exchanges energy with the object upon which the work is done. When the work is done upon the object, that object gains energy. The energy acquired by the objects upon which work is done is known as </a:t>
            </a:r>
            <a:r>
              <a:rPr lang="en-US" sz="1800" b="1" dirty="0"/>
              <a:t>mechanical energy</a:t>
            </a:r>
            <a:r>
              <a:rPr lang="en-US" sz="1800" dirty="0"/>
              <a:t>.</a:t>
            </a:r>
          </a:p>
        </p:txBody>
      </p:sp>
    </p:spTree>
    <p:extLst>
      <p:ext uri="{BB962C8B-B14F-4D97-AF65-F5344CB8AC3E}">
        <p14:creationId xmlns:p14="http://schemas.microsoft.com/office/powerpoint/2010/main" val="3835433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with Kinetic Energy</a:t>
            </a:r>
            <a:endParaRPr lang="en-US" dirty="0"/>
          </a:p>
        </p:txBody>
      </p:sp>
      <p:sp>
        <p:nvSpPr>
          <p:cNvPr id="3" name="Content Placeholder 2"/>
          <p:cNvSpPr>
            <a:spLocks noGrp="1"/>
          </p:cNvSpPr>
          <p:nvPr>
            <p:ph idx="1"/>
          </p:nvPr>
        </p:nvSpPr>
        <p:spPr/>
        <p:txBody>
          <a:bodyPr/>
          <a:lstStyle/>
          <a:p>
            <a:r>
              <a:rPr lang="en-US" dirty="0" smtClean="0"/>
              <a:t>Let’s say a hockey puck starts at rest on the ice. How much energy does it have?</a:t>
            </a:r>
          </a:p>
          <a:p>
            <a:endParaRPr lang="en-US" dirty="0"/>
          </a:p>
          <a:p>
            <a:r>
              <a:rPr lang="en-US" dirty="0" smtClean="0"/>
              <a:t>Now, a player is going to do work to the puck. Let’s pretend he does 100 J of work.</a:t>
            </a:r>
          </a:p>
          <a:p>
            <a:r>
              <a:rPr lang="en-US" dirty="0" smtClean="0"/>
              <a:t>How much kinetic energy does the puck now have?</a:t>
            </a:r>
            <a:endParaRPr lang="en-US" dirty="0"/>
          </a:p>
        </p:txBody>
      </p:sp>
    </p:spTree>
    <p:extLst>
      <p:ext uri="{BB962C8B-B14F-4D97-AF65-F5344CB8AC3E}">
        <p14:creationId xmlns:p14="http://schemas.microsoft.com/office/powerpoint/2010/main" val="3822107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82550" indent="0">
                  <a:buNone/>
                </a:pPr>
                <a14:m>
                  <m:oMathPara xmlns:m="http://schemas.openxmlformats.org/officeDocument/2006/math">
                    <m:oMathParaPr>
                      <m:jc m:val="left"/>
                    </m:oMathParaPr>
                    <m:oMath xmlns:m="http://schemas.openxmlformats.org/officeDocument/2006/math">
                      <m:r>
                        <a:rPr lang="en-US" b="0" i="1" smtClean="0">
                          <a:latin typeface="Cambria Math"/>
                        </a:rPr>
                        <m:t>𝑊</m:t>
                      </m:r>
                      <m:r>
                        <a:rPr lang="en-US" b="0" i="1" smtClean="0">
                          <a:latin typeface="Cambria Math"/>
                        </a:rPr>
                        <m:t>=∆</m:t>
                      </m:r>
                      <m:r>
                        <a:rPr lang="en-US" b="0" i="1" smtClean="0">
                          <a:latin typeface="Cambria Math"/>
                          <a:ea typeface="Cambria Math"/>
                        </a:rPr>
                        <m:t>𝐾𝐸</m:t>
                      </m:r>
                    </m:oMath>
                    <m:oMath xmlns:m="http://schemas.openxmlformats.org/officeDocument/2006/math">
                      <m:r>
                        <a:rPr lang="en-US" b="0" i="1" smtClean="0">
                          <a:latin typeface="Cambria Math"/>
                          <a:ea typeface="Cambria Math"/>
                        </a:rPr>
                        <m:t>𝑊</m:t>
                      </m:r>
                      <m: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𝐾𝐸</m:t>
                          </m:r>
                        </m:e>
                        <m:sub>
                          <m:r>
                            <a:rPr lang="en-US" b="0" i="1" smtClean="0">
                              <a:latin typeface="Cambria Math"/>
                              <a:ea typeface="Cambria Math"/>
                            </a:rPr>
                            <m:t>𝑓</m:t>
                          </m:r>
                        </m:sub>
                      </m:sSub>
                      <m: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𝐾𝐸</m:t>
                          </m:r>
                        </m:e>
                        <m:sub>
                          <m:r>
                            <a:rPr lang="en-US" b="0" i="1" smtClean="0">
                              <a:latin typeface="Cambria Math"/>
                              <a:ea typeface="Cambria Math"/>
                            </a:rPr>
                            <m:t>𝑖</m:t>
                          </m:r>
                        </m:sub>
                      </m:sSub>
                    </m:oMath>
                    <m:oMath xmlns:m="http://schemas.openxmlformats.org/officeDocument/2006/math">
                      <m:r>
                        <a:rPr lang="en-US" b="0" i="1" smtClean="0">
                          <a:latin typeface="Cambria Math"/>
                          <a:ea typeface="Cambria Math"/>
                        </a:rPr>
                        <m:t>𝑊</m:t>
                      </m:r>
                      <m:r>
                        <a:rPr lang="en-US" b="0" i="1" smtClean="0">
                          <a:latin typeface="Cambria Math"/>
                          <a:ea typeface="Cambria Math"/>
                        </a:rPr>
                        <m:t>=</m:t>
                      </m:r>
                      <m:f>
                        <m:fPr>
                          <m:type m:val="skw"/>
                          <m:ctrlPr>
                            <a:rPr lang="en-US" b="0" i="1" smtClean="0">
                              <a:latin typeface="Cambria Math"/>
                              <a:ea typeface="Cambria Math"/>
                            </a:rPr>
                          </m:ctrlPr>
                        </m:fPr>
                        <m:num>
                          <m:r>
                            <a:rPr lang="en-US" b="0" i="1" smtClean="0">
                              <a:latin typeface="Cambria Math"/>
                              <a:ea typeface="Cambria Math"/>
                            </a:rPr>
                            <m:t>1</m:t>
                          </m:r>
                        </m:num>
                        <m:den>
                          <m:r>
                            <a:rPr lang="en-US" b="0" i="1" smtClean="0">
                              <a:latin typeface="Cambria Math"/>
                              <a:ea typeface="Cambria Math"/>
                            </a:rPr>
                            <m:t>2</m:t>
                          </m:r>
                        </m:den>
                      </m:f>
                      <m:r>
                        <a:rPr lang="en-US" b="0" i="1" smtClean="0">
                          <a:latin typeface="Cambria Math"/>
                          <a:ea typeface="Cambria Math"/>
                        </a:rPr>
                        <m:t>𝑚</m:t>
                      </m:r>
                      <m:sSubSup>
                        <m:sSubSupPr>
                          <m:ctrlPr>
                            <a:rPr lang="en-US" b="0" i="1" smtClean="0">
                              <a:latin typeface="Cambria Math"/>
                              <a:ea typeface="Cambria Math"/>
                            </a:rPr>
                          </m:ctrlPr>
                        </m:sSubSupPr>
                        <m:e>
                          <m:r>
                            <a:rPr lang="en-US" b="0" i="1" smtClean="0">
                              <a:latin typeface="Cambria Math"/>
                              <a:ea typeface="Cambria Math"/>
                            </a:rPr>
                            <m:t>𝑣</m:t>
                          </m:r>
                        </m:e>
                        <m:sub>
                          <m:r>
                            <a:rPr lang="en-US" b="0" i="1" smtClean="0">
                              <a:latin typeface="Cambria Math"/>
                              <a:ea typeface="Cambria Math"/>
                            </a:rPr>
                            <m:t>𝑓</m:t>
                          </m:r>
                        </m:sub>
                        <m:sup>
                          <m:r>
                            <a:rPr lang="en-US" b="0" i="1" smtClean="0">
                              <a:latin typeface="Cambria Math"/>
                              <a:ea typeface="Cambria Math"/>
                            </a:rPr>
                            <m:t>2</m:t>
                          </m:r>
                        </m:sup>
                      </m:sSubSup>
                      <m:r>
                        <a:rPr lang="en-US" b="0" i="1" smtClean="0">
                          <a:latin typeface="Cambria Math"/>
                          <a:ea typeface="Cambria Math"/>
                        </a:rPr>
                        <m:t>−</m:t>
                      </m:r>
                      <m:f>
                        <m:fPr>
                          <m:type m:val="skw"/>
                          <m:ctrlPr>
                            <a:rPr lang="en-US" b="0" i="1" smtClean="0">
                              <a:latin typeface="Cambria Math"/>
                              <a:ea typeface="Cambria Math"/>
                            </a:rPr>
                          </m:ctrlPr>
                        </m:fPr>
                        <m:num>
                          <m:r>
                            <a:rPr lang="en-US" b="0" i="1" smtClean="0">
                              <a:latin typeface="Cambria Math"/>
                              <a:ea typeface="Cambria Math"/>
                            </a:rPr>
                            <m:t>1</m:t>
                          </m:r>
                        </m:num>
                        <m:den>
                          <m:r>
                            <a:rPr lang="en-US" b="0" i="1" smtClean="0">
                              <a:latin typeface="Cambria Math"/>
                              <a:ea typeface="Cambria Math"/>
                            </a:rPr>
                            <m:t>2</m:t>
                          </m:r>
                        </m:den>
                      </m:f>
                      <m:r>
                        <a:rPr lang="en-US" b="0" i="1" smtClean="0">
                          <a:latin typeface="Cambria Math"/>
                          <a:ea typeface="Cambria Math"/>
                        </a:rPr>
                        <m:t>𝑚</m:t>
                      </m:r>
                      <m:sSubSup>
                        <m:sSubSupPr>
                          <m:ctrlPr>
                            <a:rPr lang="en-US" b="0" i="1" smtClean="0">
                              <a:latin typeface="Cambria Math"/>
                              <a:ea typeface="Cambria Math"/>
                            </a:rPr>
                          </m:ctrlPr>
                        </m:sSubSupPr>
                        <m:e>
                          <m:r>
                            <a:rPr lang="en-US" b="0" i="1" smtClean="0">
                              <a:latin typeface="Cambria Math"/>
                              <a:ea typeface="Cambria Math"/>
                            </a:rPr>
                            <m:t>𝑣</m:t>
                          </m:r>
                        </m:e>
                        <m:sub>
                          <m:r>
                            <a:rPr lang="en-US" b="0" i="1" smtClean="0">
                              <a:latin typeface="Cambria Math"/>
                              <a:ea typeface="Cambria Math"/>
                            </a:rPr>
                            <m:t>𝑖</m:t>
                          </m:r>
                        </m:sub>
                        <m:sup>
                          <m:r>
                            <a:rPr lang="en-US" b="0" i="1" smtClean="0">
                              <a:latin typeface="Cambria Math"/>
                              <a:ea typeface="Cambria Math"/>
                            </a:rPr>
                            <m:t>2</m:t>
                          </m:r>
                        </m:sup>
                      </m:sSubSup>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226554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and Potential Energy</a:t>
            </a:r>
            <a:endParaRPr lang="en-US" dirty="0"/>
          </a:p>
        </p:txBody>
      </p:sp>
      <p:sp>
        <p:nvSpPr>
          <p:cNvPr id="3" name="Content Placeholder 2"/>
          <p:cNvSpPr>
            <a:spLocks noGrp="1"/>
          </p:cNvSpPr>
          <p:nvPr>
            <p:ph idx="1"/>
          </p:nvPr>
        </p:nvSpPr>
        <p:spPr/>
        <p:txBody>
          <a:bodyPr/>
          <a:lstStyle/>
          <a:p>
            <a:r>
              <a:rPr lang="en-US" dirty="0" smtClean="0"/>
              <a:t>Gravity is a conservative force and can do work too.</a:t>
            </a:r>
          </a:p>
          <a:p>
            <a:r>
              <a:rPr lang="en-US" dirty="0" smtClean="0"/>
              <a:t>Therefore, if you lift something up, you are doing work against gravity and you have changed that object’s potential energy.</a:t>
            </a:r>
            <a:endParaRPr lang="en-US" dirty="0"/>
          </a:p>
        </p:txBody>
      </p:sp>
    </p:spTree>
    <p:extLst>
      <p:ext uri="{BB962C8B-B14F-4D97-AF65-F5344CB8AC3E}">
        <p14:creationId xmlns:p14="http://schemas.microsoft.com/office/powerpoint/2010/main" val="30237584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112</TotalTime>
  <Words>424</Words>
  <Application>Microsoft Office PowerPoint</Application>
  <PresentationFormat>On-screen Show (4:3)</PresentationFormat>
  <Paragraphs>56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Solstice</vt:lpstr>
      <vt:lpstr>Warm-Up</vt:lpstr>
      <vt:lpstr>Work Energy Theorem</vt:lpstr>
      <vt:lpstr>Conservation of Energy</vt:lpstr>
      <vt:lpstr>Energy Transformations</vt:lpstr>
      <vt:lpstr>Work Energy Theorem</vt:lpstr>
      <vt:lpstr>Mechanical Energy</vt:lpstr>
      <vt:lpstr>Work with Kinetic Energy</vt:lpstr>
      <vt:lpstr>PowerPoint Presentation</vt:lpstr>
      <vt:lpstr>Work and Potential Energy</vt:lpstr>
      <vt:lpstr>PowerPoint Presentation</vt:lpstr>
      <vt:lpstr>PowerPoint Presentation</vt:lpstr>
      <vt:lpstr>Conservation of Energy Videos</vt:lpstr>
      <vt:lpstr>Introducing Energy Diagrams</vt:lpstr>
      <vt:lpstr>The LoL Chart</vt:lpstr>
    </vt:vector>
  </TitlesOfParts>
  <Company>RRISD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 Energy Theorem</dc:title>
  <dc:creator>E133537</dc:creator>
  <cp:lastModifiedBy>e104077</cp:lastModifiedBy>
  <cp:revision>17</cp:revision>
  <dcterms:created xsi:type="dcterms:W3CDTF">2013-10-08T20:52:53Z</dcterms:created>
  <dcterms:modified xsi:type="dcterms:W3CDTF">2017-01-06T20:30:27Z</dcterms:modified>
</cp:coreProperties>
</file>